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919" r:id="rId5"/>
    <p:sldId id="945" r:id="rId6"/>
    <p:sldId id="922" r:id="rId7"/>
    <p:sldId id="952" r:id="rId8"/>
    <p:sldId id="956" r:id="rId9"/>
    <p:sldId id="957" r:id="rId10"/>
    <p:sldId id="948" r:id="rId11"/>
    <p:sldId id="938" r:id="rId12"/>
    <p:sldId id="958" r:id="rId13"/>
    <p:sldId id="954" r:id="rId14"/>
    <p:sldId id="955" r:id="rId15"/>
    <p:sldId id="953" r:id="rId16"/>
    <p:sldId id="941" r:id="rId17"/>
    <p:sldId id="943" r:id="rId18"/>
    <p:sldId id="959" r:id="rId19"/>
    <p:sldId id="960" r:id="rId2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VELON" initials="MV" lastIdx="12" clrIdx="0">
    <p:extLst>
      <p:ext uri="{19B8F6BF-5375-455C-9EA6-DF929625EA0E}">
        <p15:presenceInfo xmlns:p15="http://schemas.microsoft.com/office/powerpoint/2012/main" userId="S-1-5-21-2635319189-2584699302-2540952427-2606" providerId="AD"/>
      </p:ext>
    </p:extLst>
  </p:cmAuthor>
  <p:cmAuthor id="2" name="Cécile BATTAIS" initials="CB" lastIdx="3" clrIdx="1">
    <p:extLst>
      <p:ext uri="{19B8F6BF-5375-455C-9EA6-DF929625EA0E}">
        <p15:presenceInfo xmlns:p15="http://schemas.microsoft.com/office/powerpoint/2012/main" userId="S-1-5-21-4062473673-3752556266-1386683875-1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58C"/>
    <a:srgbClr val="6170B4"/>
    <a:srgbClr val="4B93CE"/>
    <a:srgbClr val="6368AB"/>
    <a:srgbClr val="FBDC17"/>
    <a:srgbClr val="FFFF99"/>
    <a:srgbClr val="FFFF00"/>
    <a:srgbClr val="AA348A"/>
    <a:srgbClr val="FCDB18"/>
    <a:srgbClr val="E1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421BE7-2273-4983-9975-DB6783A67009}" v="164" dt="2021-04-02T12:15:45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6224" autoAdjust="0"/>
  </p:normalViewPr>
  <p:slideViewPr>
    <p:cSldViewPr snapToGrid="0">
      <p:cViewPr varScale="1">
        <p:scale>
          <a:sx n="110" d="100"/>
          <a:sy n="110" d="100"/>
        </p:scale>
        <p:origin x="798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123D2-797D-4DD8-A4F3-0DECABCCACD9}" type="datetimeFigureOut">
              <a:rPr lang="fr-FR" smtClean="0"/>
              <a:t>22/10/2021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4F434-D0EC-490B-BF54-40E488C2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213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4310D-0C1C-47C6-820D-E27B79531CA6}" type="datetimeFigureOut">
              <a:rPr lang="fr-FR" smtClean="0"/>
              <a:t>22/10/2021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6848A-C744-4182-B15B-B604B0146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97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6848A-C744-4182-B15B-B604B01468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35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6848A-C744-4182-B15B-B604B01468C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84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6848A-C744-4182-B15B-B604B01468C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35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5.png"/><Relationship Id="rId16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image" Target="../media/image5.png"/><Relationship Id="rId16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11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5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.png"/><Relationship Id="rId7" Type="http://schemas.openxmlformats.org/officeDocument/2006/relationships/image" Target="../media/image9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7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5" r="12531"/>
          <a:stretch/>
        </p:blipFill>
        <p:spPr>
          <a:xfrm>
            <a:off x="7960093" y="-9625"/>
            <a:ext cx="4235115" cy="19033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6" y="294620"/>
            <a:ext cx="3518405" cy="1123808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8720489" y="587431"/>
            <a:ext cx="256994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600" i="1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PARTENAIRE</a:t>
            </a:r>
            <a:r>
              <a:rPr lang="fr-FR" sz="1600" i="1" baseline="0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 DIGITAL </a:t>
            </a:r>
          </a:p>
          <a:p>
            <a:r>
              <a:rPr lang="fr-FR" sz="1600" i="1" baseline="0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AU SERVICE DE LA SANTÉ </a:t>
            </a:r>
          </a:p>
          <a:p>
            <a:r>
              <a:rPr lang="fr-FR" sz="1600" i="1" baseline="0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DES FRANCILIENS</a:t>
            </a:r>
            <a:endParaRPr lang="fr-FR" sz="1600" i="1" dirty="0">
              <a:solidFill>
                <a:srgbClr val="4B93CE"/>
              </a:solidFill>
              <a:latin typeface="Arial Narrow" panose="020B0606020202030204" pitchFamily="34" charset="0"/>
              <a:ea typeface="Blogger Sans Light" panose="02000506030000020004" pitchFamily="2" charset="0"/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0" hasCustomPrompt="1"/>
          </p:nvPr>
        </p:nvSpPr>
        <p:spPr>
          <a:xfrm>
            <a:off x="1265352" y="4788130"/>
            <a:ext cx="2372997" cy="11287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Blogger Sans Light" panose="02000506030000020004" pitchFamily="2" charset="0"/>
                <a:ea typeface="Blogger Sans Light" panose="02000506030000020004" pitchFamily="2" charset="0"/>
              </a:defRPr>
            </a:lvl1pPr>
          </a:lstStyle>
          <a:p>
            <a:r>
              <a:rPr lang="fr-FR" dirty="0"/>
              <a:t>Logo du projet à insérer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456830" y="6428095"/>
            <a:ext cx="2692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Blogger Sans Light" panose="02000506030000020004" pitchFamily="2" charset="0"/>
                <a:ea typeface="Blogger Sans Light" panose="02000506030000020004" pitchFamily="2" charset="0"/>
              </a:rPr>
              <a:t>SESAN est une marque du GCS D-SISIF</a:t>
            </a:r>
          </a:p>
        </p:txBody>
      </p:sp>
    </p:spTree>
    <p:extLst>
      <p:ext uri="{BB962C8B-B14F-4D97-AF65-F5344CB8AC3E}">
        <p14:creationId xmlns:p14="http://schemas.microsoft.com/office/powerpoint/2010/main" val="43442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 Prod de So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3545978" y="1711421"/>
            <a:ext cx="1965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Télémédecine </a:t>
            </a:r>
          </a:p>
          <a:p>
            <a:pPr algn="ctr"/>
            <a:r>
              <a:rPr lang="fr-FR" sz="1600" spc="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Secteur Ambulatoire </a:t>
            </a:r>
          </a:p>
          <a:p>
            <a:pPr algn="ctr"/>
            <a:r>
              <a:rPr lang="fr-FR" sz="1600" spc="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Domicile patient </a:t>
            </a:r>
          </a:p>
          <a:p>
            <a:pPr algn="ctr"/>
            <a:r>
              <a:rPr lang="fr-FR" sz="1600" spc="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et Télésurveillance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3269828" y="4434965"/>
            <a:ext cx="198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 Narrow" panose="020B0606020202030204" pitchFamily="34" charset="0"/>
                <a:ea typeface="Blogger Sans" panose="02000506030000020004" pitchFamily="2" charset="0"/>
              </a:rPr>
              <a:t>Télémédecine</a:t>
            </a:r>
          </a:p>
          <a:p>
            <a:pPr algn="ctr"/>
            <a:r>
              <a:rPr lang="fr-FR" sz="1600" dirty="0">
                <a:latin typeface="Arial Narrow" panose="020B0606020202030204" pitchFamily="34" charset="0"/>
                <a:ea typeface="Blogger Sans" panose="02000506030000020004" pitchFamily="2" charset="0"/>
              </a:rPr>
              <a:t>Etablissements sanitaires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733445" y="2083910"/>
            <a:ext cx="132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PACS mutualisés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6416360" y="4977081"/>
            <a:ext cx="159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Partage d’image régional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4807083" y="3049844"/>
            <a:ext cx="209277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500" dirty="0">
                <a:latin typeface="Arial Narrow" panose="020B0606020202030204" pitchFamily="34" charset="0"/>
                <a:ea typeface="Blogger Sans Medium" panose="02000506030000020004" pitchFamily="2" charset="0"/>
              </a:rPr>
              <a:t>PLATEFORME DE </a:t>
            </a:r>
          </a:p>
          <a:p>
            <a:pPr algn="ctr"/>
            <a:r>
              <a:rPr lang="fr-FR" sz="1500" dirty="0">
                <a:latin typeface="Arial Narrow" panose="020B0606020202030204" pitchFamily="34" charset="0"/>
                <a:ea typeface="Blogger Sans Medium" panose="02000506030000020004" pitchFamily="2" charset="0"/>
              </a:rPr>
              <a:t>SERVICES SUR UN </a:t>
            </a:r>
          </a:p>
          <a:p>
            <a:pPr algn="ctr"/>
            <a:r>
              <a:rPr lang="fr-FR" sz="1500" dirty="0">
                <a:latin typeface="Arial Narrow" panose="020B0606020202030204" pitchFamily="34" charset="0"/>
                <a:ea typeface="Blogger Sans Medium" panose="02000506030000020004" pitchFamily="2" charset="0"/>
              </a:rPr>
              <a:t>MODE DE PAIEMENT </a:t>
            </a:r>
          </a:p>
          <a:p>
            <a:pPr algn="ctr"/>
            <a:r>
              <a:rPr lang="fr-FR" sz="1500" dirty="0">
                <a:latin typeface="Arial Narrow" panose="020B0606020202030204" pitchFamily="34" charset="0"/>
                <a:ea typeface="Blogger Sans Medium" panose="02000506030000020004" pitchFamily="2" charset="0"/>
              </a:rPr>
              <a:t>À L’USAGE SUPPORT, </a:t>
            </a:r>
          </a:p>
          <a:p>
            <a:pPr algn="ctr"/>
            <a:r>
              <a:rPr lang="fr-FR" sz="1500" dirty="0">
                <a:latin typeface="Arial Narrow" panose="020B0606020202030204" pitchFamily="34" charset="0"/>
                <a:ea typeface="Blogger Sans Medium" panose="02000506030000020004" pitchFamily="2" charset="0"/>
              </a:rPr>
              <a:t>MAINTENANCE ET FORMATION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5"/>
          <a:srcRect l="25129" t="22216" r="23237" b="20474"/>
          <a:stretch/>
        </p:blipFill>
        <p:spPr>
          <a:xfrm>
            <a:off x="5442827" y="5290779"/>
            <a:ext cx="736600" cy="8001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6"/>
          <a:srcRect l="36707" t="23991" r="34806" b="19609"/>
          <a:stretch/>
        </p:blipFill>
        <p:spPr>
          <a:xfrm>
            <a:off x="7594646" y="3399819"/>
            <a:ext cx="406400" cy="787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55" y="5486212"/>
            <a:ext cx="1805312" cy="71587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02" y="6189165"/>
            <a:ext cx="1390600" cy="4476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6" y="5442223"/>
            <a:ext cx="1346167" cy="54801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39" y="1019877"/>
            <a:ext cx="1183245" cy="57269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15" y="1694061"/>
            <a:ext cx="1183245" cy="57269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4" y="3049353"/>
            <a:ext cx="1093547" cy="5292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98" y="4690732"/>
            <a:ext cx="1183245" cy="57269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14"/>
          <a:srcRect l="25200" t="23820" r="24947" b="29787"/>
          <a:stretch/>
        </p:blipFill>
        <p:spPr>
          <a:xfrm>
            <a:off x="5557127" y="1538670"/>
            <a:ext cx="711200" cy="6477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15"/>
          <a:srcRect l="22103" t="21920" r="22702" b="22590"/>
          <a:stretch/>
        </p:blipFill>
        <p:spPr>
          <a:xfrm>
            <a:off x="3592282" y="3334133"/>
            <a:ext cx="787400" cy="7747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88" y="3888490"/>
            <a:ext cx="1107826" cy="53619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59" y="850512"/>
            <a:ext cx="1435795" cy="66129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44" y="1737449"/>
            <a:ext cx="1563523" cy="61999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27" y="2263952"/>
            <a:ext cx="1212658" cy="542893"/>
          </a:xfrm>
          <a:prstGeom prst="rect">
            <a:avLst/>
          </a:prstGeom>
        </p:spPr>
      </p:pic>
      <p:sp>
        <p:nvSpPr>
          <p:cNvPr id="37" name="ZoneTexte 36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PRODUCTION</a:t>
            </a:r>
            <a:r>
              <a:rPr lang="fr-FR" sz="2000" b="1" baseline="0" dirty="0">
                <a:solidFill>
                  <a:srgbClr val="6170B4"/>
                </a:solidFill>
                <a:latin typeface="Arial Narrow" panose="020B0606020202030204" pitchFamily="34" charset="0"/>
              </a:rPr>
              <a:t> DE SOINS</a:t>
            </a:r>
            <a:endParaRPr lang="fr-FR" sz="2000" b="1" dirty="0">
              <a:solidFill>
                <a:srgbClr val="6170B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6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Prod de So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 userDrawn="1"/>
        </p:nvSpPr>
        <p:spPr>
          <a:xfrm>
            <a:off x="656720" y="2737998"/>
            <a:ext cx="1953175" cy="692874"/>
          </a:xfrm>
          <a:prstGeom prst="rect">
            <a:avLst/>
          </a:prstGeom>
          <a:solidFill>
            <a:srgbClr val="A7358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Christophe COUVREUR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2930650" y="2736071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 err="1">
                <a:latin typeface="Blogger Sans" panose="02000506030000020004" pitchFamily="2" charset="0"/>
                <a:ea typeface="Blogger Sans" panose="02000506030000020004" pitchFamily="2" charset="0"/>
              </a:rPr>
              <a:t>Chul</a:t>
            </a:r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 HONG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7531737" y="2736070"/>
            <a:ext cx="1953176" cy="692874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Dr Yann L’HERMITTE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9808474" y="27360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Sébastien LECLERC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657209" y="5204567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Régis LINQUE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2930650" y="52045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Pierre-Mickael MAZARS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5207387" y="5204568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Léontine MIRET</a:t>
            </a:r>
          </a:p>
        </p:txBody>
      </p:sp>
      <p:sp>
        <p:nvSpPr>
          <p:cNvPr id="53" name="Rectangle 52"/>
          <p:cNvSpPr/>
          <p:nvPr userDrawn="1"/>
        </p:nvSpPr>
        <p:spPr>
          <a:xfrm>
            <a:off x="7531737" y="5204567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Julien PARIGOT</a:t>
            </a:r>
          </a:p>
        </p:txBody>
      </p:sp>
      <p:sp>
        <p:nvSpPr>
          <p:cNvPr id="54" name="Rectangle 53"/>
          <p:cNvSpPr/>
          <p:nvPr userDrawn="1"/>
        </p:nvSpPr>
        <p:spPr>
          <a:xfrm>
            <a:off x="9856087" y="5204569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Chloé WOZNIAK</a:t>
            </a:r>
          </a:p>
        </p:txBody>
      </p:sp>
      <p:pic>
        <p:nvPicPr>
          <p:cNvPr id="55" name="Image 5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7985" r="15473" b="32126"/>
          <a:stretch/>
        </p:blipFill>
        <p:spPr>
          <a:xfrm>
            <a:off x="3315566" y="1374142"/>
            <a:ext cx="1183342" cy="1656678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22428" r="24130" b="29620"/>
          <a:stretch/>
        </p:blipFill>
        <p:spPr>
          <a:xfrm>
            <a:off x="10185927" y="1372489"/>
            <a:ext cx="1187383" cy="165841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2878" r="11080" b="22464"/>
          <a:stretch/>
        </p:blipFill>
        <p:spPr>
          <a:xfrm>
            <a:off x="1016482" y="3836303"/>
            <a:ext cx="1187383" cy="1663317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0174" r="27813" b="27875"/>
          <a:stretch/>
        </p:blipFill>
        <p:spPr>
          <a:xfrm>
            <a:off x="3317392" y="3855528"/>
            <a:ext cx="1183342" cy="1656678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15641" r="35446" b="17999"/>
          <a:stretch/>
        </p:blipFill>
        <p:spPr>
          <a:xfrm>
            <a:off x="7923189" y="1377172"/>
            <a:ext cx="1182477" cy="1653504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-411" r="21916" b="166"/>
          <a:stretch/>
        </p:blipFill>
        <p:spPr>
          <a:xfrm>
            <a:off x="5590284" y="3980331"/>
            <a:ext cx="1187382" cy="1525933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3087" r="13708" b="30700"/>
          <a:stretch/>
        </p:blipFill>
        <p:spPr>
          <a:xfrm>
            <a:off x="7914634" y="3853875"/>
            <a:ext cx="1187382" cy="165841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847" r="18997" b="26454"/>
          <a:stretch/>
        </p:blipFill>
        <p:spPr>
          <a:xfrm>
            <a:off x="10238984" y="3853875"/>
            <a:ext cx="1187382" cy="165841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t="28268" r="27142" b="25581"/>
          <a:stretch/>
        </p:blipFill>
        <p:spPr>
          <a:xfrm>
            <a:off x="1037669" y="1377926"/>
            <a:ext cx="1183282" cy="1661823"/>
          </a:xfrm>
          <a:prstGeom prst="rect">
            <a:avLst/>
          </a:prstGeom>
        </p:spPr>
      </p:pic>
      <p:sp>
        <p:nvSpPr>
          <p:cNvPr id="64" name="Rectangle 63"/>
          <p:cNvSpPr/>
          <p:nvPr userDrawn="1"/>
        </p:nvSpPr>
        <p:spPr>
          <a:xfrm>
            <a:off x="574556" y="3480212"/>
            <a:ext cx="21139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A7358C"/>
                </a:solidFill>
                <a:latin typeface="Blogger Sans Light" panose="02000506030000020004" pitchFamily="2" charset="0"/>
                <a:ea typeface="Blogger Sans Light" panose="02000506030000020004" pitchFamily="2" charset="0"/>
              </a:rPr>
              <a:t>DIRECTEUR PRODUCTION DE SOINS</a:t>
            </a:r>
          </a:p>
        </p:txBody>
      </p:sp>
      <p:sp>
        <p:nvSpPr>
          <p:cNvPr id="65" name="Rectangle 64"/>
          <p:cNvSpPr/>
          <p:nvPr userDrawn="1"/>
        </p:nvSpPr>
        <p:spPr>
          <a:xfrm>
            <a:off x="5255000" y="2736071"/>
            <a:ext cx="1953176" cy="692874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Dr Maya GUTIERREZ</a:t>
            </a:r>
          </a:p>
        </p:txBody>
      </p:sp>
      <p:pic>
        <p:nvPicPr>
          <p:cNvPr id="66" name="Image 6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59" y="1485371"/>
            <a:ext cx="1019057" cy="1537850"/>
          </a:xfrm>
          <a:prstGeom prst="rect">
            <a:avLst/>
          </a:prstGeom>
        </p:spPr>
      </p:pic>
      <p:sp>
        <p:nvSpPr>
          <p:cNvPr id="69" name="ZoneTexte 68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PRODUCTION DE SOINS</a:t>
            </a:r>
          </a:p>
        </p:txBody>
      </p:sp>
      <p:sp>
        <p:nvSpPr>
          <p:cNvPr id="70" name="ZoneTexte 69"/>
          <p:cNvSpPr txBox="1"/>
          <p:nvPr userDrawn="1"/>
        </p:nvSpPr>
        <p:spPr>
          <a:xfrm>
            <a:off x="1431635" y="830971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A7358C"/>
                </a:solidFill>
                <a:latin typeface="Arial Narrow" panose="020B0606020202030204" pitchFamily="34" charset="0"/>
              </a:rPr>
              <a:t>Equipe</a:t>
            </a:r>
          </a:p>
        </p:txBody>
      </p:sp>
    </p:spTree>
    <p:extLst>
      <p:ext uri="{BB962C8B-B14F-4D97-AF65-F5344CB8AC3E}">
        <p14:creationId xmlns:p14="http://schemas.microsoft.com/office/powerpoint/2010/main" val="105781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c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6" y="409286"/>
            <a:ext cx="10672175" cy="55957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163536" y="2801421"/>
            <a:ext cx="4090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</a:p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Parcours</a:t>
            </a:r>
          </a:p>
        </p:txBody>
      </p:sp>
    </p:spTree>
    <p:extLst>
      <p:ext uri="{BB962C8B-B14F-4D97-AF65-F5344CB8AC3E}">
        <p14:creationId xmlns:p14="http://schemas.microsoft.com/office/powerpoint/2010/main" val="405803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z Productions de so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529359" y="1722648"/>
            <a:ext cx="9280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  <a:cs typeface="Verdana" panose="020B0604030504040204" pitchFamily="34" charset="0"/>
              </a:rPr>
              <a:t>Le Programme Production de soins a pour but d’outiller les professionnels de santé afin de :</a:t>
            </a:r>
            <a:endParaRPr lang="fr-FR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13" name="ZoneTexte 12"/>
          <p:cNvSpPr txBox="1"/>
          <p:nvPr userDrawn="1"/>
        </p:nvSpPr>
        <p:spPr>
          <a:xfrm>
            <a:off x="6245097" y="4818499"/>
            <a:ext cx="1885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Prise en charge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et suivi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3282454" y="4489977"/>
            <a:ext cx="1951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 Narrow" panose="020B0606020202030204" pitchFamily="34" charset="0"/>
                <a:ea typeface="Blogger Sans" panose="02000506030000020004" pitchFamily="2" charset="0"/>
              </a:rPr>
              <a:t>Bonnes pratiques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6507737" y="2501955"/>
            <a:ext cx="1938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Orientation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3689390" y="1886738"/>
            <a:ext cx="1816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Prévention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et information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4849607" y="3316184"/>
            <a:ext cx="202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 Narrow" panose="020B0606020202030204" pitchFamily="34" charset="0"/>
                <a:ea typeface="Blogger Sans Medium" panose="02000506030000020004" pitchFamily="2" charset="0"/>
              </a:rPr>
              <a:t>ASSURER LA CONTINUITÉ DES PARCOURS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74" y="3353294"/>
            <a:ext cx="621901" cy="62190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82" y="5428822"/>
            <a:ext cx="621901" cy="62190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55" y="1549774"/>
            <a:ext cx="621901" cy="62190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76" y="3513066"/>
            <a:ext cx="621901" cy="62190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39" y="3414457"/>
            <a:ext cx="1248720" cy="46082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01" y="4818255"/>
            <a:ext cx="1545340" cy="57602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95" y="2283948"/>
            <a:ext cx="1687028" cy="57602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5" b="20305"/>
          <a:stretch/>
        </p:blipFill>
        <p:spPr>
          <a:xfrm>
            <a:off x="8098777" y="1672553"/>
            <a:ext cx="1736160" cy="4191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75" y="6091616"/>
            <a:ext cx="950776" cy="46082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71" y="5526385"/>
            <a:ext cx="754425" cy="46303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58" y="1010488"/>
            <a:ext cx="880150" cy="43940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19" y="1778970"/>
            <a:ext cx="1754562" cy="57602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18" y="5172442"/>
            <a:ext cx="950776" cy="460822"/>
          </a:xfrm>
          <a:prstGeom prst="rect">
            <a:avLst/>
          </a:prstGeom>
        </p:spPr>
      </p:pic>
      <p:sp>
        <p:nvSpPr>
          <p:cNvPr id="39" name="ZoneTexte 38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PARCOURS</a:t>
            </a:r>
          </a:p>
        </p:txBody>
      </p:sp>
    </p:spTree>
    <p:extLst>
      <p:ext uri="{BB962C8B-B14F-4D97-AF65-F5344CB8AC3E}">
        <p14:creationId xmlns:p14="http://schemas.microsoft.com/office/powerpoint/2010/main" val="2379308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z Parc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679" r="32792" b="50324"/>
          <a:stretch/>
        </p:blipFill>
        <p:spPr>
          <a:xfrm>
            <a:off x="10749680" y="0"/>
            <a:ext cx="1442319" cy="109706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53914" y="3835570"/>
            <a:ext cx="1390851" cy="493393"/>
          </a:xfrm>
          <a:prstGeom prst="rect">
            <a:avLst/>
          </a:prstGeom>
          <a:solidFill>
            <a:srgbClr val="A7358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Emmanuel BATAILLE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908746" y="2267088"/>
            <a:ext cx="1390851" cy="542732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000" dirty="0">
                <a:latin typeface="Blogger Sans" panose="02000506030000020004" pitchFamily="2" charset="0"/>
                <a:ea typeface="Blogger Sans" panose="02000506030000020004" pitchFamily="2" charset="0"/>
              </a:rPr>
              <a:t>Dr </a:t>
            </a:r>
            <a:r>
              <a:rPr lang="fr-FR" sz="1000" dirty="0" err="1">
                <a:latin typeface="Blogger Sans" panose="02000506030000020004" pitchFamily="2" charset="0"/>
                <a:ea typeface="Blogger Sans" panose="02000506030000020004" pitchFamily="2" charset="0"/>
              </a:rPr>
              <a:t>Nourdine</a:t>
            </a:r>
            <a:r>
              <a:rPr lang="fr-FR" sz="1000" dirty="0">
                <a:latin typeface="Blogger Sans" panose="02000506030000020004" pitchFamily="2" charset="0"/>
                <a:ea typeface="Blogger Sans" panose="02000506030000020004" pitchFamily="2" charset="0"/>
              </a:rPr>
              <a:t> BENSALAH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7237356" y="2285122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Emilie CHARPENTIER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766889" y="3770441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Sadia GHULAM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0394395" y="3761525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Ségolène</a:t>
            </a:r>
            <a:r>
              <a:rPr lang="fr-FR" sz="900" dirty="0">
                <a:latin typeface="Blogger Sans" panose="02000506030000020004" pitchFamily="2" charset="0"/>
                <a:ea typeface="Blogger Sans" panose="02000506030000020004" pitchFamily="2" charset="0"/>
              </a:rPr>
              <a:t> HUYLEBROUCK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5584068" y="2274908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000" dirty="0">
                <a:latin typeface="Blogger Sans" panose="02000506030000020004" pitchFamily="2" charset="0"/>
                <a:ea typeface="Blogger Sans" panose="02000506030000020004" pitchFamily="2" charset="0"/>
              </a:rPr>
              <a:t>Vincent </a:t>
            </a:r>
            <a:r>
              <a:rPr lang="fr-FR" sz="900" dirty="0">
                <a:latin typeface="Blogger Sans" panose="02000506030000020004" pitchFamily="2" charset="0"/>
                <a:ea typeface="Blogger Sans" panose="02000506030000020004" pitchFamily="2" charset="0"/>
              </a:rPr>
              <a:t>CHARNAY-FAURE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281330" y="2267088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Cédric BARBIEUX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3908746" y="5354712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Jennifer KUNAKEY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5536162" y="5354712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Isabelle LEROUX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7163578" y="5354712"/>
            <a:ext cx="1390851" cy="542732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050" dirty="0">
                <a:latin typeface="Blogger Sans" panose="02000506030000020004" pitchFamily="2" charset="0"/>
                <a:ea typeface="Blogger Sans" panose="02000506030000020004" pitchFamily="2" charset="0"/>
              </a:rPr>
              <a:t>Dr Véronique QUENTIN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8790994" y="5354712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Virginie THOMAS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0418412" y="5354712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Mehdi ZINE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2281330" y="5354712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Kevin JOAQUIM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10394395" y="2270508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Elsa DE CORBIGNY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2261100" y="3779627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Sandrine DESSONS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5515933" y="3779627"/>
            <a:ext cx="1390851" cy="542732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Dr Judith DULIOUST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7143349" y="3779627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Rachel DURIEZ</a:t>
            </a:r>
            <a:endParaRPr lang="fr-FR" dirty="0">
              <a:latin typeface="Blogger Sans" panose="02000506030000020004" pitchFamily="2" charset="0"/>
              <a:ea typeface="Blogger Sans" panose="02000506030000020004" pitchFamily="2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888517" y="3779627"/>
            <a:ext cx="1390851" cy="542732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Dr Guillaume DOUGE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8790994" y="2281450"/>
            <a:ext cx="1390851" cy="542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100" dirty="0">
                <a:latin typeface="Blogger Sans" panose="02000506030000020004" pitchFamily="2" charset="0"/>
                <a:ea typeface="Blogger Sans" panose="02000506030000020004" pitchFamily="2" charset="0"/>
              </a:rPr>
              <a:t>Jérôme CLARET</a:t>
            </a:r>
          </a:p>
        </p:txBody>
      </p:sp>
      <p:pic>
        <p:nvPicPr>
          <p:cNvPr id="35" name="Image 3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11165" r="11469" b="17507"/>
          <a:stretch/>
        </p:blipFill>
        <p:spPr>
          <a:xfrm>
            <a:off x="7512869" y="1384380"/>
            <a:ext cx="845568" cy="118269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" t="4006" r="-679" b="727"/>
          <a:stretch/>
        </p:blipFill>
        <p:spPr>
          <a:xfrm>
            <a:off x="942995" y="2906658"/>
            <a:ext cx="840043" cy="118269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3966" r="6624" b="12908"/>
          <a:stretch/>
        </p:blipFill>
        <p:spPr>
          <a:xfrm>
            <a:off x="5815701" y="4388975"/>
            <a:ext cx="841159" cy="126174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t="10553" r="3656" b="6641"/>
          <a:stretch/>
        </p:blipFill>
        <p:spPr>
          <a:xfrm>
            <a:off x="4181386" y="4461164"/>
            <a:ext cx="845569" cy="1182691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17616" r="21116" b="6596"/>
          <a:stretch/>
        </p:blipFill>
        <p:spPr>
          <a:xfrm>
            <a:off x="9064990" y="1398980"/>
            <a:ext cx="842857" cy="118279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10580" r="6361" b="11872"/>
          <a:stretch/>
        </p:blipFill>
        <p:spPr>
          <a:xfrm>
            <a:off x="5781868" y="2897248"/>
            <a:ext cx="845108" cy="1162024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9" t="11688" r="24225" b="13208"/>
          <a:stretch/>
        </p:blipFill>
        <p:spPr>
          <a:xfrm>
            <a:off x="2546748" y="1424375"/>
            <a:ext cx="856622" cy="112189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15773" r="17792" b="19682"/>
          <a:stretch/>
        </p:blipFill>
        <p:spPr>
          <a:xfrm>
            <a:off x="10693746" y="4465501"/>
            <a:ext cx="841388" cy="1177943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1631" r="12105" b="26505"/>
          <a:stretch/>
        </p:blipFill>
        <p:spPr>
          <a:xfrm>
            <a:off x="10679239" y="2863507"/>
            <a:ext cx="838996" cy="1179837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5" t="6780" r="31240" b="14518"/>
          <a:stretch/>
        </p:blipFill>
        <p:spPr>
          <a:xfrm>
            <a:off x="5869105" y="1381896"/>
            <a:ext cx="836724" cy="117459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17532" r="23096" b="28475"/>
          <a:stretch/>
        </p:blipFill>
        <p:spPr>
          <a:xfrm>
            <a:off x="4196060" y="1369071"/>
            <a:ext cx="844240" cy="117983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13580" r="7949" b="14236"/>
          <a:stretch/>
        </p:blipFill>
        <p:spPr>
          <a:xfrm>
            <a:off x="7419962" y="2874191"/>
            <a:ext cx="833751" cy="118508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22602" r="21268" b="24751"/>
          <a:stretch/>
        </p:blipFill>
        <p:spPr>
          <a:xfrm>
            <a:off x="9055995" y="2879435"/>
            <a:ext cx="833752" cy="1179837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5283" r="11565" b="22851"/>
          <a:stretch/>
        </p:blipFill>
        <p:spPr>
          <a:xfrm>
            <a:off x="2530348" y="2879436"/>
            <a:ext cx="838994" cy="1179836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12861" r="21229" b="31077"/>
          <a:stretch/>
        </p:blipFill>
        <p:spPr>
          <a:xfrm>
            <a:off x="4141152" y="2885792"/>
            <a:ext cx="838200" cy="117348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12848" r="21054" b="35438"/>
          <a:stretch/>
        </p:blipFill>
        <p:spPr>
          <a:xfrm>
            <a:off x="10664039" y="1365496"/>
            <a:ext cx="838199" cy="1184657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11204" r="14413" b="17338"/>
          <a:stretch/>
        </p:blipFill>
        <p:spPr>
          <a:xfrm>
            <a:off x="7433713" y="4465031"/>
            <a:ext cx="841344" cy="1178456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-1435" r="14201" b="710"/>
          <a:stretch/>
        </p:blipFill>
        <p:spPr>
          <a:xfrm>
            <a:off x="9064015" y="4459369"/>
            <a:ext cx="841926" cy="1184657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15576" r="12103" b="26396"/>
          <a:stretch/>
        </p:blipFill>
        <p:spPr>
          <a:xfrm>
            <a:off x="2548828" y="4436944"/>
            <a:ext cx="863601" cy="1206500"/>
          </a:xfrm>
          <a:prstGeom prst="rect">
            <a:avLst/>
          </a:prstGeom>
        </p:spPr>
      </p:pic>
      <p:sp>
        <p:nvSpPr>
          <p:cNvPr id="54" name="Rectangle 53"/>
          <p:cNvSpPr/>
          <p:nvPr userDrawn="1"/>
        </p:nvSpPr>
        <p:spPr>
          <a:xfrm>
            <a:off x="465814" y="4334714"/>
            <a:ext cx="17588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solidFill>
                  <a:srgbClr val="A7358C"/>
                </a:solidFill>
                <a:latin typeface="Blogger Sans Light" panose="02000506030000020004" pitchFamily="2" charset="0"/>
                <a:ea typeface="Blogger Sans Light" panose="02000506030000020004" pitchFamily="2" charset="0"/>
              </a:rPr>
              <a:t>DIRECTEUR PARCOURS</a:t>
            </a:r>
          </a:p>
        </p:txBody>
      </p:sp>
      <p:sp>
        <p:nvSpPr>
          <p:cNvPr id="55" name="ZoneTexte 54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PARCOURS</a:t>
            </a:r>
          </a:p>
        </p:txBody>
      </p:sp>
      <p:sp>
        <p:nvSpPr>
          <p:cNvPr id="56" name="ZoneTexte 55"/>
          <p:cNvSpPr txBox="1"/>
          <p:nvPr userDrawn="1"/>
        </p:nvSpPr>
        <p:spPr>
          <a:xfrm>
            <a:off x="1431635" y="830971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A7358C"/>
                </a:solidFill>
                <a:latin typeface="Arial Narrow" panose="020B0606020202030204" pitchFamily="34" charset="0"/>
              </a:rPr>
              <a:t>Equipe</a:t>
            </a:r>
          </a:p>
        </p:txBody>
      </p:sp>
    </p:spTree>
    <p:extLst>
      <p:ext uri="{BB962C8B-B14F-4D97-AF65-F5344CB8AC3E}">
        <p14:creationId xmlns:p14="http://schemas.microsoft.com/office/powerpoint/2010/main" val="915295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3" b="13125"/>
          <a:stretch/>
        </p:blipFill>
        <p:spPr>
          <a:xfrm>
            <a:off x="752475" y="361950"/>
            <a:ext cx="10896599" cy="557439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163536" y="2801421"/>
            <a:ext cx="4090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</a:p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946292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40" name="ZoneTexte 39"/>
          <p:cNvSpPr txBox="1"/>
          <p:nvPr userDrawn="1"/>
        </p:nvSpPr>
        <p:spPr>
          <a:xfrm>
            <a:off x="6301678" y="4685161"/>
            <a:ext cx="1633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Favoriser </a:t>
            </a:r>
          </a:p>
          <a:p>
            <a:pPr algn="ctr"/>
            <a:r>
              <a:rPr lang="fr-FR" sz="15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et outiller la coordination des acteurs de la </a:t>
            </a:r>
          </a:p>
          <a:p>
            <a:pPr algn="ctr"/>
            <a:r>
              <a:rPr lang="fr-FR" sz="15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prise en charge</a:t>
            </a:r>
          </a:p>
        </p:txBody>
      </p:sp>
      <p:sp>
        <p:nvSpPr>
          <p:cNvPr id="41" name="ZoneTexte 40"/>
          <p:cNvSpPr txBox="1"/>
          <p:nvPr userDrawn="1"/>
        </p:nvSpPr>
        <p:spPr>
          <a:xfrm>
            <a:off x="3493474" y="4520166"/>
            <a:ext cx="1526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 Narrow" panose="020B0606020202030204" pitchFamily="34" charset="0"/>
                <a:ea typeface="Blogger Sans" panose="02000506030000020004" pitchFamily="2" charset="0"/>
              </a:rPr>
              <a:t>Favoriser la mise en œuvre de solutions innovantes</a:t>
            </a:r>
          </a:p>
        </p:txBody>
      </p:sp>
      <p:sp>
        <p:nvSpPr>
          <p:cNvPr id="42" name="ZoneTexte 41"/>
          <p:cNvSpPr txBox="1"/>
          <p:nvPr userDrawn="1"/>
        </p:nvSpPr>
        <p:spPr>
          <a:xfrm>
            <a:off x="6674925" y="1852128"/>
            <a:ext cx="1628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Partage d’informations entre les professionnels et les usagers</a:t>
            </a:r>
          </a:p>
        </p:txBody>
      </p:sp>
      <p:sp>
        <p:nvSpPr>
          <p:cNvPr id="43" name="ZoneTexte 42"/>
          <p:cNvSpPr txBox="1"/>
          <p:nvPr userDrawn="1"/>
        </p:nvSpPr>
        <p:spPr>
          <a:xfrm>
            <a:off x="3793437" y="1671197"/>
            <a:ext cx="1656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Déployer et promouvoir les services pour les acteurs concernés</a:t>
            </a:r>
          </a:p>
        </p:txBody>
      </p:sp>
      <p:sp>
        <p:nvSpPr>
          <p:cNvPr id="44" name="ZoneTexte 43"/>
          <p:cNvSpPr txBox="1"/>
          <p:nvPr userDrawn="1"/>
        </p:nvSpPr>
        <p:spPr>
          <a:xfrm>
            <a:off x="4731466" y="3016742"/>
            <a:ext cx="2294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TERRISANTÉ :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DE LA MISE EN ŒUVRE 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RAPIDE À LA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GÉNÉRALISATION</a:t>
            </a: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8208035" y="5975946"/>
            <a:ext cx="330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C</a:t>
            </a:r>
            <a:r>
              <a:rPr lang="fr-FR" sz="1600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oordination de la prise en charge</a:t>
            </a:r>
          </a:p>
        </p:txBody>
      </p:sp>
      <p:sp>
        <p:nvSpPr>
          <p:cNvPr id="46" name="ZoneTexte 45"/>
          <p:cNvSpPr txBox="1"/>
          <p:nvPr userDrawn="1"/>
        </p:nvSpPr>
        <p:spPr>
          <a:xfrm>
            <a:off x="8207294" y="5637392"/>
            <a:ext cx="2725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O</a:t>
            </a:r>
            <a:r>
              <a:rPr lang="fr-FR" sz="1600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utillage de la PTA</a:t>
            </a:r>
          </a:p>
        </p:txBody>
      </p:sp>
      <p:sp>
        <p:nvSpPr>
          <p:cNvPr id="47" name="ZoneTexte 46"/>
          <p:cNvSpPr txBox="1"/>
          <p:nvPr userDrawn="1"/>
        </p:nvSpPr>
        <p:spPr>
          <a:xfrm>
            <a:off x="8405110" y="912101"/>
            <a:ext cx="2725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R</a:t>
            </a:r>
            <a:r>
              <a:rPr lang="fr-FR" sz="1600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ésultat d’examens</a:t>
            </a:r>
          </a:p>
          <a:p>
            <a:r>
              <a:rPr lang="fr-FR" sz="2000" b="1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G</a:t>
            </a:r>
            <a:r>
              <a:rPr lang="fr-FR" sz="1600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estion des RDV</a:t>
            </a:r>
          </a:p>
          <a:p>
            <a:r>
              <a:rPr lang="fr-FR" sz="2000" b="1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</a:t>
            </a:r>
            <a:r>
              <a:rPr lang="fr-FR" sz="1600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réadmission</a:t>
            </a:r>
          </a:p>
          <a:p>
            <a:r>
              <a:rPr lang="fr-FR" sz="2000" b="1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</a:t>
            </a:r>
            <a:r>
              <a:rPr lang="fr-FR" sz="1600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aiement en ligne</a:t>
            </a:r>
          </a:p>
        </p:txBody>
      </p:sp>
      <p:sp>
        <p:nvSpPr>
          <p:cNvPr id="48" name="ZoneTexte 47"/>
          <p:cNvSpPr txBox="1"/>
          <p:nvPr userDrawn="1"/>
        </p:nvSpPr>
        <p:spPr>
          <a:xfrm>
            <a:off x="1717210" y="5058775"/>
            <a:ext cx="11355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</a:t>
            </a:r>
            <a:r>
              <a:rPr lang="fr-FR" sz="1600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épinière </a:t>
            </a:r>
          </a:p>
        </p:txBody>
      </p:sp>
      <p:sp>
        <p:nvSpPr>
          <p:cNvPr id="49" name="ZoneTexte 48"/>
          <p:cNvSpPr txBox="1"/>
          <p:nvPr userDrawn="1"/>
        </p:nvSpPr>
        <p:spPr>
          <a:xfrm>
            <a:off x="1728181" y="5360709"/>
            <a:ext cx="169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M</a:t>
            </a:r>
            <a:r>
              <a:rPr lang="fr-FR" sz="1600" dirty="0" err="1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APAs</a:t>
            </a:r>
            <a:r>
              <a:rPr lang="fr-FR" sz="1600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 Innovants</a:t>
            </a:r>
          </a:p>
        </p:txBody>
      </p:sp>
      <p:pic>
        <p:nvPicPr>
          <p:cNvPr id="50" name="Image 49"/>
          <p:cNvPicPr>
            <a:picLocks noChangeAspect="1"/>
          </p:cNvPicPr>
          <p:nvPr userDrawn="1"/>
        </p:nvPicPr>
        <p:blipFill rotWithShape="1">
          <a:blip r:embed="rId4"/>
          <a:srcRect l="28738" t="24744" r="27640" b="24315"/>
          <a:stretch/>
        </p:blipFill>
        <p:spPr>
          <a:xfrm>
            <a:off x="3678349" y="3399806"/>
            <a:ext cx="622300" cy="7112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 userDrawn="1"/>
        </p:nvPicPr>
        <p:blipFill rotWithShape="1">
          <a:blip r:embed="rId5"/>
          <a:srcRect l="23904" t="29853" r="27133" b="17386"/>
          <a:stretch/>
        </p:blipFill>
        <p:spPr>
          <a:xfrm>
            <a:off x="7428042" y="3429428"/>
            <a:ext cx="698500" cy="7366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 userDrawn="1"/>
        </p:nvPicPr>
        <p:blipFill rotWithShape="1">
          <a:blip r:embed="rId6"/>
          <a:srcRect l="25547" t="22029" r="22819" b="22480"/>
          <a:stretch/>
        </p:blipFill>
        <p:spPr>
          <a:xfrm>
            <a:off x="5510588" y="5316858"/>
            <a:ext cx="736600" cy="7747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 userDrawn="1"/>
        </p:nvPicPr>
        <p:blipFill rotWithShape="1">
          <a:blip r:embed="rId7"/>
          <a:srcRect l="20592" t="22454" r="25104" b="22965"/>
          <a:stretch/>
        </p:blipFill>
        <p:spPr>
          <a:xfrm>
            <a:off x="5516938" y="1493821"/>
            <a:ext cx="774700" cy="7620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71" y="1126141"/>
            <a:ext cx="1590382" cy="847082"/>
          </a:xfrm>
          <a:prstGeom prst="rect">
            <a:avLst/>
          </a:prstGeom>
        </p:spPr>
      </p:pic>
      <p:sp>
        <p:nvSpPr>
          <p:cNvPr id="66" name="ZoneTexte 65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INNOVATION</a:t>
            </a:r>
          </a:p>
        </p:txBody>
      </p:sp>
    </p:spTree>
    <p:extLst>
      <p:ext uri="{BB962C8B-B14F-4D97-AF65-F5344CB8AC3E}">
        <p14:creationId xmlns:p14="http://schemas.microsoft.com/office/powerpoint/2010/main" val="320069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 userDrawn="1"/>
        </p:nvSpPr>
        <p:spPr>
          <a:xfrm>
            <a:off x="1431636" y="3939558"/>
            <a:ext cx="1953175" cy="692874"/>
          </a:xfrm>
          <a:prstGeom prst="rect">
            <a:avLst/>
          </a:prstGeom>
          <a:solidFill>
            <a:srgbClr val="A7358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Michelle DUMONT</a:t>
            </a:r>
          </a:p>
        </p:txBody>
      </p:sp>
      <p:sp>
        <p:nvSpPr>
          <p:cNvPr id="56" name="Rectangle 55"/>
          <p:cNvSpPr/>
          <p:nvPr userDrawn="1"/>
        </p:nvSpPr>
        <p:spPr>
          <a:xfrm>
            <a:off x="3705566" y="27360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 err="1">
                <a:latin typeface="Arial Narrow" panose="020B0606020202030204" pitchFamily="34" charset="0"/>
                <a:ea typeface="Blogger Sans" panose="02000506030000020004" pitchFamily="2" charset="0"/>
              </a:rPr>
              <a:t>Boubeker</a:t>
            </a:r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 AIT AIDER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8310585" y="27360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>
                <a:latin typeface="Arial Narrow" panose="020B0606020202030204" pitchFamily="34" charset="0"/>
                <a:ea typeface="Blogger Sans" panose="02000506030000020004" pitchFamily="2" charset="0"/>
              </a:rPr>
              <a:t>Grégory BEUGNIER</a:t>
            </a:r>
            <a:endParaRPr lang="fr-FR" sz="1400" dirty="0">
              <a:latin typeface="Arial Narrow" panose="020B0606020202030204" pitchFamily="34" charset="0"/>
              <a:ea typeface="Blogger Sans" panose="02000506030000020004" pitchFamily="2" charset="0"/>
            </a:endParaRPr>
          </a:p>
        </p:txBody>
      </p:sp>
      <p:sp>
        <p:nvSpPr>
          <p:cNvPr id="58" name="Rectangle 57"/>
          <p:cNvSpPr/>
          <p:nvPr userDrawn="1"/>
        </p:nvSpPr>
        <p:spPr>
          <a:xfrm>
            <a:off x="5975516" y="27360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Livia AOUIZERATE</a:t>
            </a:r>
          </a:p>
        </p:txBody>
      </p:sp>
      <p:sp>
        <p:nvSpPr>
          <p:cNvPr id="59" name="Rectangle 58"/>
          <p:cNvSpPr/>
          <p:nvPr userDrawn="1"/>
        </p:nvSpPr>
        <p:spPr>
          <a:xfrm>
            <a:off x="3705566" y="5233635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Claire GUERINEAU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5982303" y="5204568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Judicaël THEVENARD</a:t>
            </a:r>
          </a:p>
        </p:txBody>
      </p:sp>
      <p:sp>
        <p:nvSpPr>
          <p:cNvPr id="61" name="Rectangle 60"/>
          <p:cNvSpPr/>
          <p:nvPr userDrawn="1"/>
        </p:nvSpPr>
        <p:spPr>
          <a:xfrm>
            <a:off x="8306653" y="5204567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Marie THUBEUF</a:t>
            </a:r>
          </a:p>
        </p:txBody>
      </p:sp>
      <p:sp>
        <p:nvSpPr>
          <p:cNvPr id="62" name="Rectangle 61"/>
          <p:cNvSpPr/>
          <p:nvPr userDrawn="1"/>
        </p:nvSpPr>
        <p:spPr>
          <a:xfrm>
            <a:off x="1532911" y="4681772"/>
            <a:ext cx="17470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A7358C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DIRECTRICE INNOVATION</a:t>
            </a:r>
          </a:p>
        </p:txBody>
      </p:sp>
      <p:pic>
        <p:nvPicPr>
          <p:cNvPr id="63" name="Image 6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4673" r="31544" b="8813"/>
          <a:stretch/>
        </p:blipFill>
        <p:spPr>
          <a:xfrm>
            <a:off x="1813496" y="2586891"/>
            <a:ext cx="1185863" cy="1671637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t="9747" r="13879" b="25312"/>
          <a:stretch/>
        </p:blipFill>
        <p:spPr>
          <a:xfrm>
            <a:off x="4100512" y="1401724"/>
            <a:ext cx="1176337" cy="1647825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5784" r="10543" b="16086"/>
          <a:stretch/>
        </p:blipFill>
        <p:spPr>
          <a:xfrm>
            <a:off x="4093364" y="3792906"/>
            <a:ext cx="1166813" cy="17526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10895" r="22131" b="32023"/>
          <a:stretch/>
        </p:blipFill>
        <p:spPr>
          <a:xfrm>
            <a:off x="8648330" y="1315999"/>
            <a:ext cx="1176338" cy="173355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9170" r="17718" b="29705"/>
          <a:stretch/>
        </p:blipFill>
        <p:spPr>
          <a:xfrm>
            <a:off x="6370847" y="3754316"/>
            <a:ext cx="1166813" cy="1762125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76"/>
          <a:stretch/>
        </p:blipFill>
        <p:spPr>
          <a:xfrm>
            <a:off x="8648330" y="3775970"/>
            <a:ext cx="1187186" cy="1740471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02" y="1396003"/>
            <a:ext cx="1089598" cy="1636322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2" t="51404" r="32792"/>
          <a:stretch/>
        </p:blipFill>
        <p:spPr>
          <a:xfrm>
            <a:off x="10749680" y="6892"/>
            <a:ext cx="1442320" cy="1097893"/>
          </a:xfrm>
          <a:prstGeom prst="rect">
            <a:avLst/>
          </a:prstGeom>
        </p:spPr>
      </p:pic>
      <p:sp>
        <p:nvSpPr>
          <p:cNvPr id="72" name="ZoneTexte 71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INNOVATION</a:t>
            </a:r>
          </a:p>
        </p:txBody>
      </p:sp>
      <p:sp>
        <p:nvSpPr>
          <p:cNvPr id="73" name="ZoneTexte 72"/>
          <p:cNvSpPr txBox="1"/>
          <p:nvPr userDrawn="1"/>
        </p:nvSpPr>
        <p:spPr>
          <a:xfrm>
            <a:off x="1431635" y="830971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A7358C"/>
                </a:solidFill>
                <a:latin typeface="Arial Narrow" panose="020B0606020202030204" pitchFamily="34" charset="0"/>
              </a:rPr>
              <a:t>Equipe</a:t>
            </a:r>
          </a:p>
        </p:txBody>
      </p:sp>
    </p:spTree>
    <p:extLst>
      <p:ext uri="{BB962C8B-B14F-4D97-AF65-F5344CB8AC3E}">
        <p14:creationId xmlns:p14="http://schemas.microsoft.com/office/powerpoint/2010/main" val="2402684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SOCLE EN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2" y="537864"/>
            <a:ext cx="10676965" cy="556104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163536" y="2801421"/>
            <a:ext cx="4090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</a:p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Socle - ENRS</a:t>
            </a:r>
          </a:p>
        </p:txBody>
      </p:sp>
    </p:spTree>
    <p:extLst>
      <p:ext uri="{BB962C8B-B14F-4D97-AF65-F5344CB8AC3E}">
        <p14:creationId xmlns:p14="http://schemas.microsoft.com/office/powerpoint/2010/main" val="820634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 SO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33" name="ZoneTexte 32"/>
          <p:cNvSpPr txBox="1"/>
          <p:nvPr userDrawn="1"/>
        </p:nvSpPr>
        <p:spPr>
          <a:xfrm>
            <a:off x="3672065" y="1867056"/>
            <a:ext cx="1879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Services utilisateurs</a:t>
            </a:r>
          </a:p>
        </p:txBody>
      </p:sp>
      <p:sp>
        <p:nvSpPr>
          <p:cNvPr id="34" name="ZoneTexte 33"/>
          <p:cNvSpPr txBox="1"/>
          <p:nvPr userDrawn="1"/>
        </p:nvSpPr>
        <p:spPr>
          <a:xfrm>
            <a:off x="3446334" y="4649174"/>
            <a:ext cx="1638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 Narrow" panose="020B0606020202030204" pitchFamily="34" charset="0"/>
                <a:ea typeface="Blogger Sans" panose="02000506030000020004" pitchFamily="2" charset="0"/>
              </a:rPr>
              <a:t>Référentiels</a:t>
            </a:r>
          </a:p>
        </p:txBody>
      </p:sp>
      <p:sp>
        <p:nvSpPr>
          <p:cNvPr id="35" name="ZoneTexte 34"/>
          <p:cNvSpPr txBox="1"/>
          <p:nvPr userDrawn="1"/>
        </p:nvSpPr>
        <p:spPr>
          <a:xfrm>
            <a:off x="6206071" y="2480453"/>
            <a:ext cx="266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Infrastructure</a:t>
            </a:r>
          </a:p>
        </p:txBody>
      </p:sp>
      <p:sp>
        <p:nvSpPr>
          <p:cNvPr id="36" name="ZoneTexte 35"/>
          <p:cNvSpPr txBox="1"/>
          <p:nvPr userDrawn="1"/>
        </p:nvSpPr>
        <p:spPr>
          <a:xfrm>
            <a:off x="5786311" y="4869364"/>
            <a:ext cx="2725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Gestion et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sécurisation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des flux</a:t>
            </a:r>
          </a:p>
        </p:txBody>
      </p: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83" y="6001651"/>
            <a:ext cx="839244" cy="52597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6" y="4865239"/>
            <a:ext cx="2424106" cy="827697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62" y="1391172"/>
            <a:ext cx="1870162" cy="768197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99" y="2529970"/>
            <a:ext cx="2800938" cy="496236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09" y="4564060"/>
            <a:ext cx="950017" cy="461437"/>
          </a:xfrm>
          <a:prstGeom prst="rect">
            <a:avLst/>
          </a:prstGeom>
        </p:spPr>
      </p:pic>
      <p:sp>
        <p:nvSpPr>
          <p:cNvPr id="69" name="ZoneTexte 68"/>
          <p:cNvSpPr txBox="1"/>
          <p:nvPr userDrawn="1"/>
        </p:nvSpPr>
        <p:spPr>
          <a:xfrm>
            <a:off x="4761887" y="3109352"/>
            <a:ext cx="2216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SERVICES SOCLE 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DE L’ENRS 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UTILISÉS PAR TOUS LES PROJETS RÉGIONAUX.</a:t>
            </a:r>
          </a:p>
        </p:txBody>
      </p:sp>
      <p:pic>
        <p:nvPicPr>
          <p:cNvPr id="70" name="Image 69"/>
          <p:cNvPicPr>
            <a:picLocks noChangeAspect="1"/>
          </p:cNvPicPr>
          <p:nvPr userDrawn="1"/>
        </p:nvPicPr>
        <p:blipFill rotWithShape="1">
          <a:blip r:embed="rId9"/>
          <a:srcRect l="21041" t="22843" r="20204" b="25305"/>
          <a:stretch/>
        </p:blipFill>
        <p:spPr>
          <a:xfrm>
            <a:off x="5505595" y="1499364"/>
            <a:ext cx="838200" cy="723900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 userDrawn="1"/>
        </p:nvPicPr>
        <p:blipFill rotWithShape="1">
          <a:blip r:embed="rId10"/>
          <a:srcRect l="21855" t="21467" r="24731" b="22133"/>
          <a:stretch/>
        </p:blipFill>
        <p:spPr>
          <a:xfrm>
            <a:off x="5483683" y="5299236"/>
            <a:ext cx="762000" cy="78740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 userDrawn="1"/>
        </p:nvPicPr>
        <p:blipFill rotWithShape="1">
          <a:blip r:embed="rId11"/>
          <a:srcRect l="24141" t="26823" r="22445" b="30423"/>
          <a:stretch/>
        </p:blipFill>
        <p:spPr>
          <a:xfrm>
            <a:off x="3596969" y="3451958"/>
            <a:ext cx="762000" cy="5969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 userDrawn="1"/>
        </p:nvPicPr>
        <p:blipFill rotWithShape="1">
          <a:blip r:embed="rId12"/>
          <a:srcRect l="24262" t="25080" r="24995" b="22158"/>
          <a:stretch/>
        </p:blipFill>
        <p:spPr>
          <a:xfrm>
            <a:off x="7391874" y="3420208"/>
            <a:ext cx="723900" cy="73660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9" y="1663335"/>
            <a:ext cx="2790802" cy="502715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0" y="3942846"/>
            <a:ext cx="1764855" cy="621214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82" y="5782309"/>
            <a:ext cx="737818" cy="539745"/>
          </a:xfrm>
          <a:prstGeom prst="rect">
            <a:avLst/>
          </a:prstGeom>
        </p:spPr>
      </p:pic>
      <p:sp>
        <p:nvSpPr>
          <p:cNvPr id="85" name="ZoneTexte 84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SOCLE - ENRS</a:t>
            </a:r>
          </a:p>
        </p:txBody>
      </p:sp>
    </p:spTree>
    <p:extLst>
      <p:ext uri="{BB962C8B-B14F-4D97-AF65-F5344CB8AC3E}">
        <p14:creationId xmlns:p14="http://schemas.microsoft.com/office/powerpoint/2010/main" val="195512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2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0" hasCustomPrompt="1"/>
          </p:nvPr>
        </p:nvSpPr>
        <p:spPr>
          <a:xfrm>
            <a:off x="477886" y="481031"/>
            <a:ext cx="11169919" cy="5435842"/>
          </a:xfrm>
          <a:custGeom>
            <a:avLst/>
            <a:gdLst>
              <a:gd name="connsiteX0" fmla="*/ 905992 w 11168654"/>
              <a:gd name="connsiteY0" fmla="*/ 0 h 5435842"/>
              <a:gd name="connsiteX1" fmla="*/ 11168654 w 11168654"/>
              <a:gd name="connsiteY1" fmla="*/ 0 h 5435842"/>
              <a:gd name="connsiteX2" fmla="*/ 11168654 w 11168654"/>
              <a:gd name="connsiteY2" fmla="*/ 0 h 5435842"/>
              <a:gd name="connsiteX3" fmla="*/ 11168654 w 11168654"/>
              <a:gd name="connsiteY3" fmla="*/ 4529850 h 5435842"/>
              <a:gd name="connsiteX4" fmla="*/ 10262662 w 11168654"/>
              <a:gd name="connsiteY4" fmla="*/ 5435842 h 5435842"/>
              <a:gd name="connsiteX5" fmla="*/ 0 w 11168654"/>
              <a:gd name="connsiteY5" fmla="*/ 5435842 h 5435842"/>
              <a:gd name="connsiteX6" fmla="*/ 0 w 11168654"/>
              <a:gd name="connsiteY6" fmla="*/ 5435842 h 5435842"/>
              <a:gd name="connsiteX7" fmla="*/ 0 w 11168654"/>
              <a:gd name="connsiteY7" fmla="*/ 905992 h 5435842"/>
              <a:gd name="connsiteX8" fmla="*/ 905992 w 11168654"/>
              <a:gd name="connsiteY8" fmla="*/ 0 h 5435842"/>
              <a:gd name="connsiteX0" fmla="*/ 197870 w 11472564"/>
              <a:gd name="connsiteY0" fmla="*/ 2381 h 5435842"/>
              <a:gd name="connsiteX1" fmla="*/ 11472564 w 11472564"/>
              <a:gd name="connsiteY1" fmla="*/ 0 h 5435842"/>
              <a:gd name="connsiteX2" fmla="*/ 11472564 w 11472564"/>
              <a:gd name="connsiteY2" fmla="*/ 0 h 5435842"/>
              <a:gd name="connsiteX3" fmla="*/ 11472564 w 11472564"/>
              <a:gd name="connsiteY3" fmla="*/ 4529850 h 5435842"/>
              <a:gd name="connsiteX4" fmla="*/ 10566572 w 11472564"/>
              <a:gd name="connsiteY4" fmla="*/ 5435842 h 5435842"/>
              <a:gd name="connsiteX5" fmla="*/ 303910 w 11472564"/>
              <a:gd name="connsiteY5" fmla="*/ 5435842 h 5435842"/>
              <a:gd name="connsiteX6" fmla="*/ 303910 w 11472564"/>
              <a:gd name="connsiteY6" fmla="*/ 5435842 h 5435842"/>
              <a:gd name="connsiteX7" fmla="*/ 303910 w 11472564"/>
              <a:gd name="connsiteY7" fmla="*/ 905992 h 5435842"/>
              <a:gd name="connsiteX8" fmla="*/ 197870 w 11472564"/>
              <a:gd name="connsiteY8" fmla="*/ 2381 h 5435842"/>
              <a:gd name="connsiteX0" fmla="*/ 0 w 11274694"/>
              <a:gd name="connsiteY0" fmla="*/ 2381 h 5435842"/>
              <a:gd name="connsiteX1" fmla="*/ 11274694 w 11274694"/>
              <a:gd name="connsiteY1" fmla="*/ 0 h 5435842"/>
              <a:gd name="connsiteX2" fmla="*/ 11274694 w 11274694"/>
              <a:gd name="connsiteY2" fmla="*/ 0 h 5435842"/>
              <a:gd name="connsiteX3" fmla="*/ 11274694 w 11274694"/>
              <a:gd name="connsiteY3" fmla="*/ 4529850 h 5435842"/>
              <a:gd name="connsiteX4" fmla="*/ 10368702 w 11274694"/>
              <a:gd name="connsiteY4" fmla="*/ 5435842 h 5435842"/>
              <a:gd name="connsiteX5" fmla="*/ 106040 w 11274694"/>
              <a:gd name="connsiteY5" fmla="*/ 5435842 h 5435842"/>
              <a:gd name="connsiteX6" fmla="*/ 106040 w 11274694"/>
              <a:gd name="connsiteY6" fmla="*/ 5435842 h 5435842"/>
              <a:gd name="connsiteX7" fmla="*/ 106040 w 11274694"/>
              <a:gd name="connsiteY7" fmla="*/ 905992 h 5435842"/>
              <a:gd name="connsiteX8" fmla="*/ 0 w 11274694"/>
              <a:gd name="connsiteY8" fmla="*/ 2381 h 5435842"/>
              <a:gd name="connsiteX0" fmla="*/ 0 w 11169919"/>
              <a:gd name="connsiteY0" fmla="*/ 5556 h 5435842"/>
              <a:gd name="connsiteX1" fmla="*/ 11169919 w 11169919"/>
              <a:gd name="connsiteY1" fmla="*/ 0 h 5435842"/>
              <a:gd name="connsiteX2" fmla="*/ 11169919 w 11169919"/>
              <a:gd name="connsiteY2" fmla="*/ 0 h 5435842"/>
              <a:gd name="connsiteX3" fmla="*/ 11169919 w 11169919"/>
              <a:gd name="connsiteY3" fmla="*/ 4529850 h 5435842"/>
              <a:gd name="connsiteX4" fmla="*/ 10263927 w 11169919"/>
              <a:gd name="connsiteY4" fmla="*/ 5435842 h 5435842"/>
              <a:gd name="connsiteX5" fmla="*/ 1265 w 11169919"/>
              <a:gd name="connsiteY5" fmla="*/ 5435842 h 5435842"/>
              <a:gd name="connsiteX6" fmla="*/ 1265 w 11169919"/>
              <a:gd name="connsiteY6" fmla="*/ 5435842 h 5435842"/>
              <a:gd name="connsiteX7" fmla="*/ 1265 w 11169919"/>
              <a:gd name="connsiteY7" fmla="*/ 905992 h 5435842"/>
              <a:gd name="connsiteX8" fmla="*/ 0 w 11169919"/>
              <a:gd name="connsiteY8" fmla="*/ 5556 h 543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9919" h="5435842">
                <a:moveTo>
                  <a:pt x="0" y="5556"/>
                </a:moveTo>
                <a:lnTo>
                  <a:pt x="11169919" y="0"/>
                </a:lnTo>
                <a:lnTo>
                  <a:pt x="11169919" y="0"/>
                </a:lnTo>
                <a:lnTo>
                  <a:pt x="11169919" y="4529850"/>
                </a:lnTo>
                <a:cubicBezTo>
                  <a:pt x="11169919" y="5030216"/>
                  <a:pt x="10764293" y="5435842"/>
                  <a:pt x="10263927" y="5435842"/>
                </a:cubicBezTo>
                <a:lnTo>
                  <a:pt x="1265" y="5435842"/>
                </a:lnTo>
                <a:lnTo>
                  <a:pt x="1265" y="5435842"/>
                </a:lnTo>
                <a:lnTo>
                  <a:pt x="1265" y="905992"/>
                </a:lnTo>
                <a:cubicBezTo>
                  <a:pt x="1265" y="405626"/>
                  <a:pt x="1284" y="5556"/>
                  <a:pt x="0" y="5556"/>
                </a:cubicBezTo>
                <a:close/>
              </a:path>
            </a:pathLst>
          </a:custGeom>
        </p:spPr>
        <p:txBody>
          <a:bodyPr/>
          <a:lstStyle>
            <a:lvl1pPr>
              <a:defRPr baseline="0">
                <a:latin typeface="Blogger Sans Light" panose="02000506030000020004" pitchFamily="2" charset="0"/>
                <a:ea typeface="Blogger Sans Light" panose="02000506030000020004" pitchFamily="2" charset="0"/>
              </a:defRPr>
            </a:lvl1pPr>
          </a:lstStyle>
          <a:p>
            <a:r>
              <a:rPr lang="fr-FR" dirty="0"/>
              <a:t>Image à insérer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  <p:sp>
        <p:nvSpPr>
          <p:cNvPr id="7" name="ZoneTexte 6"/>
          <p:cNvSpPr txBox="1"/>
          <p:nvPr userDrawn="1"/>
        </p:nvSpPr>
        <p:spPr>
          <a:xfrm>
            <a:off x="2237554" y="2974415"/>
            <a:ext cx="3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58298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So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2930650" y="2736070"/>
            <a:ext cx="1953175" cy="692874"/>
          </a:xfrm>
          <a:prstGeom prst="rect">
            <a:avLst/>
          </a:prstGeom>
          <a:solidFill>
            <a:srgbClr val="A7358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Ronan BEGOC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255000" y="2736071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Jérôme CLEMENT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7531737" y="27360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 err="1">
                <a:latin typeface="Arial Narrow" panose="020B0606020202030204" pitchFamily="34" charset="0"/>
                <a:ea typeface="Blogger Sans" panose="02000506030000020004" pitchFamily="2" charset="0"/>
              </a:rPr>
              <a:t>Ghazala</a:t>
            </a:r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 DAOD NATHOO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2930650" y="52045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Etienne DELCROIX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5207387" y="5204568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Thierry DUBREU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7531737" y="5204567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Nicolas PELLE-BOUDON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3031925" y="3478284"/>
            <a:ext cx="17470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A7358C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DIRECTEUR SOCLE ENRS</a:t>
            </a:r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3" t="24548" r="23254" b="27107"/>
          <a:stretch/>
        </p:blipFill>
        <p:spPr>
          <a:xfrm>
            <a:off x="7927847" y="1376883"/>
            <a:ext cx="1161289" cy="168249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t="-325" r="9661" b="10902"/>
          <a:stretch/>
        </p:blipFill>
        <p:spPr>
          <a:xfrm>
            <a:off x="5655515" y="1090946"/>
            <a:ext cx="1152145" cy="196843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1880" r="15826" b="38083"/>
          <a:stretch/>
        </p:blipFill>
        <p:spPr>
          <a:xfrm>
            <a:off x="7918704" y="3851359"/>
            <a:ext cx="1170432" cy="166508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07" y="1286331"/>
            <a:ext cx="1182033" cy="177304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8499" r="10792" b="9384"/>
          <a:stretch/>
        </p:blipFill>
        <p:spPr>
          <a:xfrm>
            <a:off x="5604341" y="3731524"/>
            <a:ext cx="1152145" cy="178491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16" y="4236199"/>
            <a:ext cx="1280242" cy="128024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3" r="67178"/>
          <a:stretch/>
        </p:blipFill>
        <p:spPr>
          <a:xfrm>
            <a:off x="10805214" y="0"/>
            <a:ext cx="1386786" cy="1118509"/>
          </a:xfrm>
          <a:prstGeom prst="rect">
            <a:avLst/>
          </a:prstGeom>
        </p:spPr>
      </p:pic>
      <p:sp>
        <p:nvSpPr>
          <p:cNvPr id="38" name="ZoneTexte 37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SOCLE - ENRS</a:t>
            </a:r>
          </a:p>
        </p:txBody>
      </p:sp>
      <p:sp>
        <p:nvSpPr>
          <p:cNvPr id="39" name="ZoneTexte 38"/>
          <p:cNvSpPr txBox="1"/>
          <p:nvPr userDrawn="1"/>
        </p:nvSpPr>
        <p:spPr>
          <a:xfrm>
            <a:off x="1431635" y="830971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A7358C"/>
                </a:solidFill>
                <a:latin typeface="Arial Narrow" panose="020B0606020202030204" pitchFamily="34" charset="0"/>
              </a:rPr>
              <a:t>Equipe</a:t>
            </a:r>
          </a:p>
        </p:txBody>
      </p:sp>
    </p:spTree>
    <p:extLst>
      <p:ext uri="{BB962C8B-B14F-4D97-AF65-F5344CB8AC3E}">
        <p14:creationId xmlns:p14="http://schemas.microsoft.com/office/powerpoint/2010/main" val="871397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Mission 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8" y="747852"/>
            <a:ext cx="10633354" cy="528960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163537" y="2801421"/>
            <a:ext cx="37310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Mission Transversale </a:t>
            </a:r>
          </a:p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SSI</a:t>
            </a:r>
          </a:p>
        </p:txBody>
      </p:sp>
    </p:spTree>
    <p:extLst>
      <p:ext uri="{BB962C8B-B14F-4D97-AF65-F5344CB8AC3E}">
        <p14:creationId xmlns:p14="http://schemas.microsoft.com/office/powerpoint/2010/main" val="314811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_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 5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61" name="ZoneTexte 60"/>
          <p:cNvSpPr txBox="1"/>
          <p:nvPr userDrawn="1"/>
        </p:nvSpPr>
        <p:spPr>
          <a:xfrm>
            <a:off x="6228730" y="4840664"/>
            <a:ext cx="19284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Services mutualisés proposés aux établissements</a:t>
            </a:r>
          </a:p>
        </p:txBody>
      </p:sp>
      <p:sp>
        <p:nvSpPr>
          <p:cNvPr id="62" name="ZoneTexte 61"/>
          <p:cNvSpPr txBox="1"/>
          <p:nvPr userDrawn="1"/>
        </p:nvSpPr>
        <p:spPr>
          <a:xfrm>
            <a:off x="3215740" y="4334264"/>
            <a:ext cx="216986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latin typeface="Arial Narrow" panose="020B0606020202030204" pitchFamily="34" charset="0"/>
                <a:ea typeface="Blogger Sans" panose="02000506030000020004" pitchFamily="2" charset="0"/>
              </a:rPr>
              <a:t>Aide à l’accompagnement et </a:t>
            </a:r>
          </a:p>
          <a:p>
            <a:pPr algn="ctr"/>
            <a:r>
              <a:rPr lang="fr-FR" sz="1700" dirty="0">
                <a:latin typeface="Arial Narrow" panose="020B0606020202030204" pitchFamily="34" charset="0"/>
                <a:ea typeface="Blogger Sans" panose="02000506030000020004" pitchFamily="2" charset="0"/>
              </a:rPr>
              <a:t>au déploiement d’outils de </a:t>
            </a:r>
          </a:p>
          <a:p>
            <a:pPr algn="ctr"/>
            <a:r>
              <a:rPr lang="fr-FR" sz="1700" dirty="0">
                <a:latin typeface="Arial Narrow" panose="020B0606020202030204" pitchFamily="34" charset="0"/>
                <a:ea typeface="Blogger Sans" panose="02000506030000020004" pitchFamily="2" charset="0"/>
              </a:rPr>
              <a:t>sécurité</a:t>
            </a:r>
          </a:p>
        </p:txBody>
      </p:sp>
      <p:sp>
        <p:nvSpPr>
          <p:cNvPr id="63" name="ZoneTexte 62"/>
          <p:cNvSpPr txBox="1"/>
          <p:nvPr userDrawn="1"/>
        </p:nvSpPr>
        <p:spPr>
          <a:xfrm>
            <a:off x="6746532" y="2321026"/>
            <a:ext cx="146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Certification des comptes</a:t>
            </a:r>
          </a:p>
        </p:txBody>
      </p:sp>
      <p:sp>
        <p:nvSpPr>
          <p:cNvPr id="64" name="ZoneTexte 63"/>
          <p:cNvSpPr txBox="1"/>
          <p:nvPr userDrawn="1"/>
        </p:nvSpPr>
        <p:spPr>
          <a:xfrm>
            <a:off x="3867621" y="1896487"/>
            <a:ext cx="150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Sécuriser l’ENRS</a:t>
            </a:r>
          </a:p>
        </p:txBody>
      </p:sp>
      <p:sp>
        <p:nvSpPr>
          <p:cNvPr id="65" name="ZoneTexte 64"/>
          <p:cNvSpPr txBox="1"/>
          <p:nvPr userDrawn="1"/>
        </p:nvSpPr>
        <p:spPr>
          <a:xfrm>
            <a:off x="4914972" y="3260197"/>
            <a:ext cx="1956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 Narrow" panose="020B0606020202030204" pitchFamily="34" charset="0"/>
                <a:ea typeface="Blogger Sans Medium" panose="02000506030000020004" pitchFamily="2" charset="0"/>
              </a:rPr>
              <a:t>SÉCURITÉ DES SYSTÈMES D’INFORMATION</a:t>
            </a:r>
          </a:p>
        </p:txBody>
      </p:sp>
      <p:sp>
        <p:nvSpPr>
          <p:cNvPr id="85" name="ZoneTexte 84"/>
          <p:cNvSpPr txBox="1"/>
          <p:nvPr userDrawn="1"/>
        </p:nvSpPr>
        <p:spPr>
          <a:xfrm>
            <a:off x="8949302" y="4190107"/>
            <a:ext cx="2669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A</a:t>
            </a:r>
            <a:r>
              <a:rPr lang="fr-FR" sz="1600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ide à la sensibilisation</a:t>
            </a:r>
          </a:p>
        </p:txBody>
      </p:sp>
      <p:sp>
        <p:nvSpPr>
          <p:cNvPr id="86" name="ZoneTexte 85"/>
          <p:cNvSpPr txBox="1"/>
          <p:nvPr userDrawn="1"/>
        </p:nvSpPr>
        <p:spPr>
          <a:xfrm>
            <a:off x="8949302" y="4572115"/>
            <a:ext cx="2669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C</a:t>
            </a:r>
            <a:r>
              <a:rPr lang="fr-FR" sz="1600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artographie du SI</a:t>
            </a:r>
          </a:p>
        </p:txBody>
      </p:sp>
      <p:sp>
        <p:nvSpPr>
          <p:cNvPr id="87" name="ZoneTexte 86"/>
          <p:cNvSpPr txBox="1"/>
          <p:nvPr userDrawn="1"/>
        </p:nvSpPr>
        <p:spPr>
          <a:xfrm>
            <a:off x="8949302" y="4954122"/>
            <a:ext cx="2669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</a:t>
            </a:r>
            <a:r>
              <a:rPr lang="fr-FR" sz="1600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ests d’intrusion</a:t>
            </a:r>
          </a:p>
        </p:txBody>
      </p:sp>
      <p:sp>
        <p:nvSpPr>
          <p:cNvPr id="88" name="ZoneTexte 87"/>
          <p:cNvSpPr txBox="1"/>
          <p:nvPr userDrawn="1"/>
        </p:nvSpPr>
        <p:spPr>
          <a:xfrm>
            <a:off x="8949302" y="5336129"/>
            <a:ext cx="2669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</a:t>
            </a:r>
            <a:r>
              <a:rPr lang="fr-FR" sz="1600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can de vulnérabilité</a:t>
            </a:r>
          </a:p>
        </p:txBody>
      </p:sp>
      <p:sp>
        <p:nvSpPr>
          <p:cNvPr id="89" name="ZoneTexte 88"/>
          <p:cNvSpPr txBox="1"/>
          <p:nvPr userDrawn="1"/>
        </p:nvSpPr>
        <p:spPr>
          <a:xfrm>
            <a:off x="8949302" y="5718137"/>
            <a:ext cx="2669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F</a:t>
            </a:r>
            <a:r>
              <a:rPr lang="fr-FR" sz="1600" dirty="0">
                <a:solidFill>
                  <a:srgbClr val="4895D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ormations SSI</a:t>
            </a:r>
          </a:p>
        </p:txBody>
      </p:sp>
      <p:sp>
        <p:nvSpPr>
          <p:cNvPr id="90" name="ZoneTexte 89"/>
          <p:cNvSpPr txBox="1"/>
          <p:nvPr userDrawn="1"/>
        </p:nvSpPr>
        <p:spPr>
          <a:xfrm>
            <a:off x="8609195" y="1742813"/>
            <a:ext cx="2669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M</a:t>
            </a:r>
            <a:r>
              <a:rPr lang="fr-FR" sz="1600" dirty="0">
                <a:solidFill>
                  <a:srgbClr val="A7358B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ise à disposition de RSSI</a:t>
            </a:r>
          </a:p>
        </p:txBody>
      </p:sp>
      <p:sp>
        <p:nvSpPr>
          <p:cNvPr id="91" name="ZoneTexte 90"/>
          <p:cNvSpPr txBox="1"/>
          <p:nvPr userDrawn="1"/>
        </p:nvSpPr>
        <p:spPr>
          <a:xfrm>
            <a:off x="313962" y="5660555"/>
            <a:ext cx="305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A</a:t>
            </a:r>
            <a:r>
              <a:rPr lang="fr-FR" sz="1600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ide financière et de service</a:t>
            </a:r>
          </a:p>
        </p:txBody>
      </p:sp>
      <p:sp>
        <p:nvSpPr>
          <p:cNvPr id="92" name="ZoneTexte 91"/>
          <p:cNvSpPr txBox="1"/>
          <p:nvPr userDrawn="1"/>
        </p:nvSpPr>
        <p:spPr>
          <a:xfrm>
            <a:off x="302958" y="5322001"/>
            <a:ext cx="305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G</a:t>
            </a:r>
            <a:r>
              <a:rPr lang="fr-FR" sz="1600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estion des accès externes</a:t>
            </a:r>
          </a:p>
        </p:txBody>
      </p:sp>
      <p:sp>
        <p:nvSpPr>
          <p:cNvPr id="93" name="ZoneTexte 92"/>
          <p:cNvSpPr txBox="1"/>
          <p:nvPr userDrawn="1"/>
        </p:nvSpPr>
        <p:spPr>
          <a:xfrm>
            <a:off x="302959" y="4936019"/>
            <a:ext cx="305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</a:t>
            </a:r>
            <a:r>
              <a:rPr lang="fr-FR" sz="1600" dirty="0">
                <a:ln>
                  <a:solidFill>
                    <a:srgbClr val="FFC000"/>
                  </a:solidFill>
                </a:ln>
                <a:solidFill>
                  <a:srgbClr val="FFDB00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roits sur les répertoires partagés</a:t>
            </a:r>
          </a:p>
        </p:txBody>
      </p:sp>
      <p:pic>
        <p:nvPicPr>
          <p:cNvPr id="94" name="Image 93"/>
          <p:cNvPicPr>
            <a:picLocks noChangeAspect="1"/>
          </p:cNvPicPr>
          <p:nvPr userDrawn="1"/>
        </p:nvPicPr>
        <p:blipFill rotWithShape="1">
          <a:blip r:embed="rId4"/>
          <a:srcRect l="29494" t="23692" r="26884" b="20818"/>
          <a:stretch/>
        </p:blipFill>
        <p:spPr>
          <a:xfrm>
            <a:off x="5644530" y="1495081"/>
            <a:ext cx="622300" cy="774700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 userDrawn="1"/>
        </p:nvPicPr>
        <p:blipFill rotWithShape="1">
          <a:blip r:embed="rId5"/>
          <a:srcRect l="23160" t="20916" r="18084" b="19956"/>
          <a:stretch/>
        </p:blipFill>
        <p:spPr>
          <a:xfrm>
            <a:off x="7392900" y="3392511"/>
            <a:ext cx="838200" cy="825500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 userDrawn="1"/>
        </p:nvPicPr>
        <p:blipFill rotWithShape="1">
          <a:blip r:embed="rId6"/>
          <a:srcRect l="23854" t="27022" r="21841" b="27494"/>
          <a:stretch/>
        </p:blipFill>
        <p:spPr>
          <a:xfrm>
            <a:off x="5505877" y="5425665"/>
            <a:ext cx="774700" cy="635000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 userDrawn="1"/>
        </p:nvPicPr>
        <p:blipFill rotWithShape="1">
          <a:blip r:embed="rId7"/>
          <a:srcRect l="24520" t="25464" r="24736" b="19045"/>
          <a:stretch/>
        </p:blipFill>
        <p:spPr>
          <a:xfrm>
            <a:off x="3617900" y="3394937"/>
            <a:ext cx="723900" cy="774700"/>
          </a:xfrm>
          <a:prstGeom prst="rect">
            <a:avLst/>
          </a:prstGeom>
        </p:spPr>
      </p:pic>
      <p:sp>
        <p:nvSpPr>
          <p:cNvPr id="103" name="ZoneTexte 102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MISSION TRANSVERSALE SÉCURTIÉ</a:t>
            </a:r>
          </a:p>
        </p:txBody>
      </p:sp>
    </p:spTree>
    <p:extLst>
      <p:ext uri="{BB962C8B-B14F-4D97-AF65-F5344CB8AC3E}">
        <p14:creationId xmlns:p14="http://schemas.microsoft.com/office/powerpoint/2010/main" val="2061361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_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663708" y="3777470"/>
            <a:ext cx="1953175" cy="692874"/>
          </a:xfrm>
          <a:prstGeom prst="rect">
            <a:avLst/>
          </a:prstGeom>
          <a:solidFill>
            <a:srgbClr val="A7358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Rémi TILLY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3988058" y="3777471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Franck CHAMMING’S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6312408" y="37774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Audrey RICHOL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8589145" y="3777468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Blogger Sans" panose="02000506030000020004" pitchFamily="2" charset="0"/>
                <a:ea typeface="Blogger Sans" panose="02000506030000020004" pitchFamily="2" charset="0"/>
              </a:rPr>
              <a:t>Emilie SAINZ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1764983" y="4519684"/>
            <a:ext cx="17470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A7358C"/>
                </a:solidFill>
                <a:latin typeface="Blogger Sans Light" panose="02000506030000020004" pitchFamily="2" charset="0"/>
                <a:ea typeface="Blogger Sans Light" panose="02000506030000020004" pitchFamily="2" charset="0"/>
              </a:rPr>
              <a:t>RESPONSABLE SSI</a:t>
            </a:r>
          </a:p>
        </p:txBody>
      </p:sp>
      <p:pic>
        <p:nvPicPr>
          <p:cNvPr id="40" name="Image 3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t="9512" r="16669" b="12391"/>
          <a:stretch/>
        </p:blipFill>
        <p:spPr>
          <a:xfrm>
            <a:off x="2054628" y="2329783"/>
            <a:ext cx="1181100" cy="175955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9302" r="15392" b="9570"/>
          <a:stretch/>
        </p:blipFill>
        <p:spPr>
          <a:xfrm>
            <a:off x="8977564" y="2151012"/>
            <a:ext cx="1181100" cy="193833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2275" r="12502" b="11177"/>
          <a:stretch/>
        </p:blipFill>
        <p:spPr>
          <a:xfrm>
            <a:off x="4376477" y="2096097"/>
            <a:ext cx="1176338" cy="199324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0" t="12174" r="19001" b="26660"/>
          <a:stretch/>
        </p:blipFill>
        <p:spPr>
          <a:xfrm>
            <a:off x="6703208" y="2253399"/>
            <a:ext cx="1171575" cy="1835943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3" t="50251" r="159" b="865"/>
          <a:stretch/>
        </p:blipFill>
        <p:spPr>
          <a:xfrm>
            <a:off x="10822553" y="-6336"/>
            <a:ext cx="1369447" cy="1103402"/>
          </a:xfrm>
          <a:prstGeom prst="rect">
            <a:avLst/>
          </a:prstGeom>
        </p:spPr>
      </p:pic>
      <p:sp>
        <p:nvSpPr>
          <p:cNvPr id="45" name="ZoneTexte 44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MISSION TRANSVERSALE SÉCURTIÉ</a:t>
            </a:r>
          </a:p>
        </p:txBody>
      </p:sp>
      <p:sp>
        <p:nvSpPr>
          <p:cNvPr id="46" name="ZoneTexte 45"/>
          <p:cNvSpPr txBox="1"/>
          <p:nvPr userDrawn="1"/>
        </p:nvSpPr>
        <p:spPr>
          <a:xfrm>
            <a:off x="1431635" y="830971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A7358C"/>
                </a:solidFill>
                <a:latin typeface="Arial Narrow" panose="020B0606020202030204" pitchFamily="34" charset="0"/>
              </a:rPr>
              <a:t>Equipe</a:t>
            </a:r>
          </a:p>
        </p:txBody>
      </p:sp>
    </p:spTree>
    <p:extLst>
      <p:ext uri="{BB962C8B-B14F-4D97-AF65-F5344CB8AC3E}">
        <p14:creationId xmlns:p14="http://schemas.microsoft.com/office/powerpoint/2010/main" val="4218141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Ambulato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3" y="384538"/>
            <a:ext cx="10663707" cy="563231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163537" y="2801421"/>
            <a:ext cx="37310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Mission Transversale </a:t>
            </a:r>
          </a:p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Ambulatoire</a:t>
            </a:r>
          </a:p>
        </p:txBody>
      </p:sp>
    </p:spTree>
    <p:extLst>
      <p:ext uri="{BB962C8B-B14F-4D97-AF65-F5344CB8AC3E}">
        <p14:creationId xmlns:p14="http://schemas.microsoft.com/office/powerpoint/2010/main" val="2809269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 Ambulato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38" name="ZoneTexte 37"/>
          <p:cNvSpPr txBox="1"/>
          <p:nvPr userDrawn="1"/>
        </p:nvSpPr>
        <p:spPr>
          <a:xfrm>
            <a:off x="3792479" y="1813258"/>
            <a:ext cx="1605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Conduite de projets dédiés à l’ambulatoire</a:t>
            </a:r>
          </a:p>
        </p:txBody>
      </p:sp>
      <p:sp>
        <p:nvSpPr>
          <p:cNvPr id="39" name="ZoneTexte 38"/>
          <p:cNvSpPr txBox="1"/>
          <p:nvPr userDrawn="1"/>
        </p:nvSpPr>
        <p:spPr>
          <a:xfrm>
            <a:off x="3357104" y="4466652"/>
            <a:ext cx="1718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 Narrow" panose="020B0606020202030204" pitchFamily="34" charset="0"/>
                <a:ea typeface="Blogger Sans" panose="02000506030000020004" pitchFamily="2" charset="0"/>
              </a:rPr>
              <a:t>Coordination des actions avec l’ARDOC</a:t>
            </a:r>
          </a:p>
        </p:txBody>
      </p:sp>
      <p:sp>
        <p:nvSpPr>
          <p:cNvPr id="40" name="ZoneTexte 39"/>
          <p:cNvSpPr txBox="1"/>
          <p:nvPr userDrawn="1"/>
        </p:nvSpPr>
        <p:spPr>
          <a:xfrm>
            <a:off x="6409286" y="2034583"/>
            <a:ext cx="2074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Promotion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des besoins du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secteur ambulatoire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dans les projets </a:t>
            </a:r>
          </a:p>
        </p:txBody>
      </p:sp>
      <p:sp>
        <p:nvSpPr>
          <p:cNvPr id="41" name="ZoneTexte 40"/>
          <p:cNvSpPr txBox="1"/>
          <p:nvPr userDrawn="1"/>
        </p:nvSpPr>
        <p:spPr>
          <a:xfrm>
            <a:off x="6072291" y="4654979"/>
            <a:ext cx="2045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Promotion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des services de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l’ENRS auprès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des acteurs de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l’ambulatoire</a:t>
            </a:r>
          </a:p>
        </p:txBody>
      </p:sp>
      <p:sp>
        <p:nvSpPr>
          <p:cNvPr id="42" name="ZoneTexte 41"/>
          <p:cNvSpPr txBox="1"/>
          <p:nvPr userDrawn="1"/>
        </p:nvSpPr>
        <p:spPr>
          <a:xfrm>
            <a:off x="4635015" y="3162503"/>
            <a:ext cx="239949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UNE MISSION 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POUR LE DÉCLOISONNEMENT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VILLE/HÔPITAL</a:t>
            </a:r>
          </a:p>
        </p:txBody>
      </p:sp>
      <p:pic>
        <p:nvPicPr>
          <p:cNvPr id="43" name="Image 42"/>
          <p:cNvPicPr>
            <a:picLocks noChangeAspect="1"/>
          </p:cNvPicPr>
          <p:nvPr userDrawn="1"/>
        </p:nvPicPr>
        <p:blipFill rotWithShape="1">
          <a:blip r:embed="rId4"/>
          <a:srcRect l="21429" t="40699" r="19816" b="40881"/>
          <a:stretch/>
        </p:blipFill>
        <p:spPr>
          <a:xfrm>
            <a:off x="3588969" y="3634080"/>
            <a:ext cx="838200" cy="257174"/>
          </a:xfrm>
          <a:prstGeom prst="rect">
            <a:avLst/>
          </a:prstGeom>
          <a:ln>
            <a:noFill/>
          </a:ln>
        </p:spPr>
      </p:pic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5"/>
          <a:srcRect l="23968" t="24379" r="23286" b="24452"/>
          <a:stretch/>
        </p:blipFill>
        <p:spPr>
          <a:xfrm>
            <a:off x="7414404" y="3418180"/>
            <a:ext cx="752475" cy="714375"/>
          </a:xfrm>
          <a:prstGeom prst="rect">
            <a:avLst/>
          </a:prstGeom>
          <a:ln>
            <a:noFill/>
          </a:ln>
        </p:spPr>
      </p:pic>
      <p:pic>
        <p:nvPicPr>
          <p:cNvPr id="45" name="Image 44"/>
          <p:cNvPicPr>
            <a:picLocks noChangeAspect="1"/>
          </p:cNvPicPr>
          <p:nvPr userDrawn="1"/>
        </p:nvPicPr>
        <p:blipFill rotWithShape="1">
          <a:blip r:embed="rId6"/>
          <a:srcRect l="22911" t="19373" r="22339" b="19907"/>
          <a:stretch/>
        </p:blipFill>
        <p:spPr>
          <a:xfrm>
            <a:off x="5527410" y="1476031"/>
            <a:ext cx="781050" cy="847725"/>
          </a:xfrm>
          <a:prstGeom prst="rect">
            <a:avLst/>
          </a:prstGeom>
          <a:ln>
            <a:noFill/>
          </a:ln>
        </p:spPr>
      </p:pic>
      <p:pic>
        <p:nvPicPr>
          <p:cNvPr id="46" name="Image 4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37" y="756547"/>
            <a:ext cx="1748341" cy="931215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098" y="3161888"/>
            <a:ext cx="1839345" cy="729366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98" y="1980602"/>
            <a:ext cx="2136121" cy="729366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2" y="2361196"/>
            <a:ext cx="1789401" cy="532909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2" y="1375651"/>
            <a:ext cx="1299397" cy="733531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 userDrawn="1"/>
        </p:nvPicPr>
        <p:blipFill rotWithShape="1">
          <a:blip r:embed="rId12"/>
          <a:srcRect l="22076" t="22049" r="19169" b="19732"/>
          <a:stretch/>
        </p:blipFill>
        <p:spPr>
          <a:xfrm>
            <a:off x="5450973" y="5360339"/>
            <a:ext cx="838201" cy="812800"/>
          </a:xfrm>
          <a:prstGeom prst="rect">
            <a:avLst/>
          </a:prstGeom>
          <a:ln>
            <a:noFill/>
          </a:ln>
        </p:spPr>
      </p:pic>
      <p:sp>
        <p:nvSpPr>
          <p:cNvPr id="52" name="ZoneTexte 51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MISSION TRANSVERSALE AMBULATOIRE</a:t>
            </a:r>
          </a:p>
        </p:txBody>
      </p:sp>
    </p:spTree>
    <p:extLst>
      <p:ext uri="{BB962C8B-B14F-4D97-AF65-F5344CB8AC3E}">
        <p14:creationId xmlns:p14="http://schemas.microsoft.com/office/powerpoint/2010/main" val="1688667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0" hasCustomPrompt="1"/>
          </p:nvPr>
        </p:nvSpPr>
        <p:spPr>
          <a:xfrm>
            <a:off x="477886" y="481031"/>
            <a:ext cx="11169919" cy="5435842"/>
          </a:xfrm>
          <a:custGeom>
            <a:avLst/>
            <a:gdLst>
              <a:gd name="connsiteX0" fmla="*/ 905992 w 11168654"/>
              <a:gd name="connsiteY0" fmla="*/ 0 h 5435842"/>
              <a:gd name="connsiteX1" fmla="*/ 11168654 w 11168654"/>
              <a:gd name="connsiteY1" fmla="*/ 0 h 5435842"/>
              <a:gd name="connsiteX2" fmla="*/ 11168654 w 11168654"/>
              <a:gd name="connsiteY2" fmla="*/ 0 h 5435842"/>
              <a:gd name="connsiteX3" fmla="*/ 11168654 w 11168654"/>
              <a:gd name="connsiteY3" fmla="*/ 4529850 h 5435842"/>
              <a:gd name="connsiteX4" fmla="*/ 10262662 w 11168654"/>
              <a:gd name="connsiteY4" fmla="*/ 5435842 h 5435842"/>
              <a:gd name="connsiteX5" fmla="*/ 0 w 11168654"/>
              <a:gd name="connsiteY5" fmla="*/ 5435842 h 5435842"/>
              <a:gd name="connsiteX6" fmla="*/ 0 w 11168654"/>
              <a:gd name="connsiteY6" fmla="*/ 5435842 h 5435842"/>
              <a:gd name="connsiteX7" fmla="*/ 0 w 11168654"/>
              <a:gd name="connsiteY7" fmla="*/ 905992 h 5435842"/>
              <a:gd name="connsiteX8" fmla="*/ 905992 w 11168654"/>
              <a:gd name="connsiteY8" fmla="*/ 0 h 5435842"/>
              <a:gd name="connsiteX0" fmla="*/ 197870 w 11472564"/>
              <a:gd name="connsiteY0" fmla="*/ 2381 h 5435842"/>
              <a:gd name="connsiteX1" fmla="*/ 11472564 w 11472564"/>
              <a:gd name="connsiteY1" fmla="*/ 0 h 5435842"/>
              <a:gd name="connsiteX2" fmla="*/ 11472564 w 11472564"/>
              <a:gd name="connsiteY2" fmla="*/ 0 h 5435842"/>
              <a:gd name="connsiteX3" fmla="*/ 11472564 w 11472564"/>
              <a:gd name="connsiteY3" fmla="*/ 4529850 h 5435842"/>
              <a:gd name="connsiteX4" fmla="*/ 10566572 w 11472564"/>
              <a:gd name="connsiteY4" fmla="*/ 5435842 h 5435842"/>
              <a:gd name="connsiteX5" fmla="*/ 303910 w 11472564"/>
              <a:gd name="connsiteY5" fmla="*/ 5435842 h 5435842"/>
              <a:gd name="connsiteX6" fmla="*/ 303910 w 11472564"/>
              <a:gd name="connsiteY6" fmla="*/ 5435842 h 5435842"/>
              <a:gd name="connsiteX7" fmla="*/ 303910 w 11472564"/>
              <a:gd name="connsiteY7" fmla="*/ 905992 h 5435842"/>
              <a:gd name="connsiteX8" fmla="*/ 197870 w 11472564"/>
              <a:gd name="connsiteY8" fmla="*/ 2381 h 5435842"/>
              <a:gd name="connsiteX0" fmla="*/ 0 w 11274694"/>
              <a:gd name="connsiteY0" fmla="*/ 2381 h 5435842"/>
              <a:gd name="connsiteX1" fmla="*/ 11274694 w 11274694"/>
              <a:gd name="connsiteY1" fmla="*/ 0 h 5435842"/>
              <a:gd name="connsiteX2" fmla="*/ 11274694 w 11274694"/>
              <a:gd name="connsiteY2" fmla="*/ 0 h 5435842"/>
              <a:gd name="connsiteX3" fmla="*/ 11274694 w 11274694"/>
              <a:gd name="connsiteY3" fmla="*/ 4529850 h 5435842"/>
              <a:gd name="connsiteX4" fmla="*/ 10368702 w 11274694"/>
              <a:gd name="connsiteY4" fmla="*/ 5435842 h 5435842"/>
              <a:gd name="connsiteX5" fmla="*/ 106040 w 11274694"/>
              <a:gd name="connsiteY5" fmla="*/ 5435842 h 5435842"/>
              <a:gd name="connsiteX6" fmla="*/ 106040 w 11274694"/>
              <a:gd name="connsiteY6" fmla="*/ 5435842 h 5435842"/>
              <a:gd name="connsiteX7" fmla="*/ 106040 w 11274694"/>
              <a:gd name="connsiteY7" fmla="*/ 905992 h 5435842"/>
              <a:gd name="connsiteX8" fmla="*/ 0 w 11274694"/>
              <a:gd name="connsiteY8" fmla="*/ 2381 h 5435842"/>
              <a:gd name="connsiteX0" fmla="*/ 0 w 11169919"/>
              <a:gd name="connsiteY0" fmla="*/ 5556 h 5435842"/>
              <a:gd name="connsiteX1" fmla="*/ 11169919 w 11169919"/>
              <a:gd name="connsiteY1" fmla="*/ 0 h 5435842"/>
              <a:gd name="connsiteX2" fmla="*/ 11169919 w 11169919"/>
              <a:gd name="connsiteY2" fmla="*/ 0 h 5435842"/>
              <a:gd name="connsiteX3" fmla="*/ 11169919 w 11169919"/>
              <a:gd name="connsiteY3" fmla="*/ 4529850 h 5435842"/>
              <a:gd name="connsiteX4" fmla="*/ 10263927 w 11169919"/>
              <a:gd name="connsiteY4" fmla="*/ 5435842 h 5435842"/>
              <a:gd name="connsiteX5" fmla="*/ 1265 w 11169919"/>
              <a:gd name="connsiteY5" fmla="*/ 5435842 h 5435842"/>
              <a:gd name="connsiteX6" fmla="*/ 1265 w 11169919"/>
              <a:gd name="connsiteY6" fmla="*/ 5435842 h 5435842"/>
              <a:gd name="connsiteX7" fmla="*/ 1265 w 11169919"/>
              <a:gd name="connsiteY7" fmla="*/ 905992 h 5435842"/>
              <a:gd name="connsiteX8" fmla="*/ 0 w 11169919"/>
              <a:gd name="connsiteY8" fmla="*/ 5556 h 543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9919" h="5435842">
                <a:moveTo>
                  <a:pt x="0" y="5556"/>
                </a:moveTo>
                <a:lnTo>
                  <a:pt x="11169919" y="0"/>
                </a:lnTo>
                <a:lnTo>
                  <a:pt x="11169919" y="0"/>
                </a:lnTo>
                <a:lnTo>
                  <a:pt x="11169919" y="4529850"/>
                </a:lnTo>
                <a:cubicBezTo>
                  <a:pt x="11169919" y="5030216"/>
                  <a:pt x="10764293" y="5435842"/>
                  <a:pt x="10263927" y="5435842"/>
                </a:cubicBezTo>
                <a:lnTo>
                  <a:pt x="1265" y="5435842"/>
                </a:lnTo>
                <a:lnTo>
                  <a:pt x="1265" y="5435842"/>
                </a:lnTo>
                <a:lnTo>
                  <a:pt x="1265" y="905992"/>
                </a:lnTo>
                <a:cubicBezTo>
                  <a:pt x="1265" y="405626"/>
                  <a:pt x="1284" y="5556"/>
                  <a:pt x="0" y="5556"/>
                </a:cubicBezTo>
                <a:close/>
              </a:path>
            </a:pathLst>
          </a:custGeom>
        </p:spPr>
        <p:txBody>
          <a:bodyPr/>
          <a:lstStyle>
            <a:lvl1pPr>
              <a:defRPr baseline="0">
                <a:latin typeface="Blogger Sans Light" panose="02000506030000020004" pitchFamily="2" charset="0"/>
                <a:ea typeface="Blogger Sans Light" panose="02000506030000020004" pitchFamily="2" charset="0"/>
              </a:defRPr>
            </a:lvl1pPr>
          </a:lstStyle>
          <a:p>
            <a:r>
              <a:rPr lang="fr-FR" dirty="0"/>
              <a:t>Image à insérer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16365" y="2332282"/>
            <a:ext cx="4261922" cy="2300787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21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0" hasCustomPrompt="1"/>
          </p:nvPr>
        </p:nvSpPr>
        <p:spPr>
          <a:xfrm>
            <a:off x="477886" y="481031"/>
            <a:ext cx="11169919" cy="5435842"/>
          </a:xfrm>
          <a:custGeom>
            <a:avLst/>
            <a:gdLst>
              <a:gd name="connsiteX0" fmla="*/ 905992 w 11168654"/>
              <a:gd name="connsiteY0" fmla="*/ 0 h 5435842"/>
              <a:gd name="connsiteX1" fmla="*/ 11168654 w 11168654"/>
              <a:gd name="connsiteY1" fmla="*/ 0 h 5435842"/>
              <a:gd name="connsiteX2" fmla="*/ 11168654 w 11168654"/>
              <a:gd name="connsiteY2" fmla="*/ 0 h 5435842"/>
              <a:gd name="connsiteX3" fmla="*/ 11168654 w 11168654"/>
              <a:gd name="connsiteY3" fmla="*/ 4529850 h 5435842"/>
              <a:gd name="connsiteX4" fmla="*/ 10262662 w 11168654"/>
              <a:gd name="connsiteY4" fmla="*/ 5435842 h 5435842"/>
              <a:gd name="connsiteX5" fmla="*/ 0 w 11168654"/>
              <a:gd name="connsiteY5" fmla="*/ 5435842 h 5435842"/>
              <a:gd name="connsiteX6" fmla="*/ 0 w 11168654"/>
              <a:gd name="connsiteY6" fmla="*/ 5435842 h 5435842"/>
              <a:gd name="connsiteX7" fmla="*/ 0 w 11168654"/>
              <a:gd name="connsiteY7" fmla="*/ 905992 h 5435842"/>
              <a:gd name="connsiteX8" fmla="*/ 905992 w 11168654"/>
              <a:gd name="connsiteY8" fmla="*/ 0 h 5435842"/>
              <a:gd name="connsiteX0" fmla="*/ 197870 w 11472564"/>
              <a:gd name="connsiteY0" fmla="*/ 2381 h 5435842"/>
              <a:gd name="connsiteX1" fmla="*/ 11472564 w 11472564"/>
              <a:gd name="connsiteY1" fmla="*/ 0 h 5435842"/>
              <a:gd name="connsiteX2" fmla="*/ 11472564 w 11472564"/>
              <a:gd name="connsiteY2" fmla="*/ 0 h 5435842"/>
              <a:gd name="connsiteX3" fmla="*/ 11472564 w 11472564"/>
              <a:gd name="connsiteY3" fmla="*/ 4529850 h 5435842"/>
              <a:gd name="connsiteX4" fmla="*/ 10566572 w 11472564"/>
              <a:gd name="connsiteY4" fmla="*/ 5435842 h 5435842"/>
              <a:gd name="connsiteX5" fmla="*/ 303910 w 11472564"/>
              <a:gd name="connsiteY5" fmla="*/ 5435842 h 5435842"/>
              <a:gd name="connsiteX6" fmla="*/ 303910 w 11472564"/>
              <a:gd name="connsiteY6" fmla="*/ 5435842 h 5435842"/>
              <a:gd name="connsiteX7" fmla="*/ 303910 w 11472564"/>
              <a:gd name="connsiteY7" fmla="*/ 905992 h 5435842"/>
              <a:gd name="connsiteX8" fmla="*/ 197870 w 11472564"/>
              <a:gd name="connsiteY8" fmla="*/ 2381 h 5435842"/>
              <a:gd name="connsiteX0" fmla="*/ 0 w 11274694"/>
              <a:gd name="connsiteY0" fmla="*/ 2381 h 5435842"/>
              <a:gd name="connsiteX1" fmla="*/ 11274694 w 11274694"/>
              <a:gd name="connsiteY1" fmla="*/ 0 h 5435842"/>
              <a:gd name="connsiteX2" fmla="*/ 11274694 w 11274694"/>
              <a:gd name="connsiteY2" fmla="*/ 0 h 5435842"/>
              <a:gd name="connsiteX3" fmla="*/ 11274694 w 11274694"/>
              <a:gd name="connsiteY3" fmla="*/ 4529850 h 5435842"/>
              <a:gd name="connsiteX4" fmla="*/ 10368702 w 11274694"/>
              <a:gd name="connsiteY4" fmla="*/ 5435842 h 5435842"/>
              <a:gd name="connsiteX5" fmla="*/ 106040 w 11274694"/>
              <a:gd name="connsiteY5" fmla="*/ 5435842 h 5435842"/>
              <a:gd name="connsiteX6" fmla="*/ 106040 w 11274694"/>
              <a:gd name="connsiteY6" fmla="*/ 5435842 h 5435842"/>
              <a:gd name="connsiteX7" fmla="*/ 106040 w 11274694"/>
              <a:gd name="connsiteY7" fmla="*/ 905992 h 5435842"/>
              <a:gd name="connsiteX8" fmla="*/ 0 w 11274694"/>
              <a:gd name="connsiteY8" fmla="*/ 2381 h 5435842"/>
              <a:gd name="connsiteX0" fmla="*/ 0 w 11169919"/>
              <a:gd name="connsiteY0" fmla="*/ 5556 h 5435842"/>
              <a:gd name="connsiteX1" fmla="*/ 11169919 w 11169919"/>
              <a:gd name="connsiteY1" fmla="*/ 0 h 5435842"/>
              <a:gd name="connsiteX2" fmla="*/ 11169919 w 11169919"/>
              <a:gd name="connsiteY2" fmla="*/ 0 h 5435842"/>
              <a:gd name="connsiteX3" fmla="*/ 11169919 w 11169919"/>
              <a:gd name="connsiteY3" fmla="*/ 4529850 h 5435842"/>
              <a:gd name="connsiteX4" fmla="*/ 10263927 w 11169919"/>
              <a:gd name="connsiteY4" fmla="*/ 5435842 h 5435842"/>
              <a:gd name="connsiteX5" fmla="*/ 1265 w 11169919"/>
              <a:gd name="connsiteY5" fmla="*/ 5435842 h 5435842"/>
              <a:gd name="connsiteX6" fmla="*/ 1265 w 11169919"/>
              <a:gd name="connsiteY6" fmla="*/ 5435842 h 5435842"/>
              <a:gd name="connsiteX7" fmla="*/ 1265 w 11169919"/>
              <a:gd name="connsiteY7" fmla="*/ 905992 h 5435842"/>
              <a:gd name="connsiteX8" fmla="*/ 0 w 11169919"/>
              <a:gd name="connsiteY8" fmla="*/ 5556 h 543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9919" h="5435842">
                <a:moveTo>
                  <a:pt x="0" y="5556"/>
                </a:moveTo>
                <a:lnTo>
                  <a:pt x="11169919" y="0"/>
                </a:lnTo>
                <a:lnTo>
                  <a:pt x="11169919" y="0"/>
                </a:lnTo>
                <a:lnTo>
                  <a:pt x="11169919" y="4529850"/>
                </a:lnTo>
                <a:cubicBezTo>
                  <a:pt x="11169919" y="5030216"/>
                  <a:pt x="10764293" y="5435842"/>
                  <a:pt x="10263927" y="5435842"/>
                </a:cubicBezTo>
                <a:lnTo>
                  <a:pt x="1265" y="5435842"/>
                </a:lnTo>
                <a:lnTo>
                  <a:pt x="1265" y="5435842"/>
                </a:lnTo>
                <a:lnTo>
                  <a:pt x="1265" y="905992"/>
                </a:lnTo>
                <a:cubicBezTo>
                  <a:pt x="1265" y="405626"/>
                  <a:pt x="1284" y="5556"/>
                  <a:pt x="0" y="5556"/>
                </a:cubicBezTo>
                <a:close/>
              </a:path>
            </a:pathLst>
          </a:custGeom>
        </p:spPr>
        <p:txBody>
          <a:bodyPr/>
          <a:lstStyle>
            <a:lvl1pPr>
              <a:defRPr baseline="0">
                <a:latin typeface="Blogger Sans Light" panose="02000506030000020004" pitchFamily="2" charset="0"/>
                <a:ea typeface="Blogger Sans Light" panose="02000506030000020004" pitchFamily="2" charset="0"/>
              </a:defRPr>
            </a:lvl1pPr>
          </a:lstStyle>
          <a:p>
            <a:r>
              <a:rPr lang="fr-FR" dirty="0"/>
              <a:t>Image à insérer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16365" y="2332282"/>
            <a:ext cx="4261922" cy="2300787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2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sp>
        <p:nvSpPr>
          <p:cNvPr id="37" name="Espace réservé du texte 35"/>
          <p:cNvSpPr>
            <a:spLocks noGrp="1"/>
          </p:cNvSpPr>
          <p:nvPr>
            <p:ph type="body" sz="quarter" idx="14" hasCustomPrompt="1"/>
          </p:nvPr>
        </p:nvSpPr>
        <p:spPr>
          <a:xfrm>
            <a:off x="998251" y="2127182"/>
            <a:ext cx="10195497" cy="37896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B93CE"/>
              </a:buClr>
              <a:buFontTx/>
              <a:buBlip>
                <a:blip r:embed="rId3"/>
              </a:buBlip>
              <a:defRPr sz="1600"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  <a:lvl2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2pPr>
            <a:lvl3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3pPr>
            <a:lvl4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4pPr>
            <a:lvl5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Titre 9"/>
          <p:cNvSpPr>
            <a:spLocks noGrp="1"/>
          </p:cNvSpPr>
          <p:nvPr>
            <p:ph type="title" hasCustomPrompt="1"/>
          </p:nvPr>
        </p:nvSpPr>
        <p:spPr>
          <a:xfrm>
            <a:off x="1431636" y="430284"/>
            <a:ext cx="6373091" cy="3262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1" baseline="0">
                <a:solidFill>
                  <a:srgbClr val="6368AB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r>
              <a:rPr lang="fr-FR" dirty="0"/>
              <a:t>TITRE 1</a:t>
            </a: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1431636" y="830417"/>
            <a:ext cx="6373091" cy="326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A348A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  <a:lvl2pPr marL="457200" indent="0">
              <a:buNone/>
              <a:defRPr/>
            </a:lvl2pPr>
          </a:lstStyle>
          <a:p>
            <a:r>
              <a:rPr lang="fr-FR" dirty="0">
                <a:solidFill>
                  <a:srgbClr val="AA348A"/>
                </a:solidFill>
              </a:rPr>
              <a:t>Sous-titre 2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59" y="1215456"/>
            <a:ext cx="9664389" cy="655213"/>
          </a:xfrm>
          <a:prstGeom prst="rect">
            <a:avLst/>
          </a:prstGeom>
        </p:spPr>
      </p:pic>
      <p:sp>
        <p:nvSpPr>
          <p:cNvPr id="10" name="Espace réservé du texte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70334" y="1307719"/>
            <a:ext cx="8982438" cy="47068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3CE"/>
              </a:buClr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bg1"/>
                </a:solidFill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  <a:lvl2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2pPr>
            <a:lvl3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3pPr>
            <a:lvl4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4pPr>
            <a:lvl5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5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43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sp>
        <p:nvSpPr>
          <p:cNvPr id="22" name="Titre 9"/>
          <p:cNvSpPr>
            <a:spLocks noGrp="1"/>
          </p:cNvSpPr>
          <p:nvPr>
            <p:ph type="title" hasCustomPrompt="1"/>
          </p:nvPr>
        </p:nvSpPr>
        <p:spPr>
          <a:xfrm>
            <a:off x="1431636" y="430284"/>
            <a:ext cx="6373091" cy="3262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1" baseline="0">
                <a:solidFill>
                  <a:srgbClr val="6368AB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r>
              <a:rPr lang="fr-FR" dirty="0"/>
              <a:t>TITRE 1</a:t>
            </a: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1431636" y="830417"/>
            <a:ext cx="6373091" cy="326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A348A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  <a:lvl2pPr marL="457200" indent="0">
              <a:buNone/>
              <a:defRPr/>
            </a:lvl2pPr>
          </a:lstStyle>
          <a:p>
            <a:r>
              <a:rPr lang="fr-FR" dirty="0">
                <a:solidFill>
                  <a:srgbClr val="AA348A"/>
                </a:solidFill>
              </a:rPr>
              <a:t>Sous-titre 2</a:t>
            </a:r>
          </a:p>
        </p:txBody>
      </p:sp>
      <p:sp>
        <p:nvSpPr>
          <p:cNvPr id="10" name="Espace réservé du texte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70334" y="1307719"/>
            <a:ext cx="8982438" cy="47068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3CE"/>
              </a:buClr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bg1"/>
                </a:solidFill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  <a:lvl2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2pPr>
            <a:lvl3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3pPr>
            <a:lvl4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4pPr>
            <a:lvl5pPr>
              <a:buClr>
                <a:srgbClr val="4B93CE"/>
              </a:buCl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5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15" name="Espace réservé du texte 35"/>
          <p:cNvSpPr>
            <a:spLocks noGrp="1"/>
          </p:cNvSpPr>
          <p:nvPr>
            <p:ph type="body" sz="quarter" idx="14" hasCustomPrompt="1"/>
          </p:nvPr>
        </p:nvSpPr>
        <p:spPr>
          <a:xfrm>
            <a:off x="998251" y="2127182"/>
            <a:ext cx="4728781" cy="37896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B93CE"/>
              </a:buClr>
              <a:buFontTx/>
              <a:buBlip>
                <a:blip r:embed="rId3"/>
              </a:buBlip>
              <a:defRPr sz="1600"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  <a:lvl2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2pPr>
            <a:lvl3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3pPr>
            <a:lvl4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4pPr>
            <a:lvl5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35"/>
          <p:cNvSpPr>
            <a:spLocks noGrp="1"/>
          </p:cNvSpPr>
          <p:nvPr>
            <p:ph type="body" sz="quarter" idx="19" hasCustomPrompt="1"/>
          </p:nvPr>
        </p:nvSpPr>
        <p:spPr>
          <a:xfrm>
            <a:off x="6464967" y="2127182"/>
            <a:ext cx="4728781" cy="37896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4B93CE"/>
              </a:buClr>
              <a:buFontTx/>
              <a:buBlip>
                <a:blip r:embed="rId3"/>
              </a:buBlip>
              <a:defRPr sz="1600"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  <a:lvl2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2pPr>
            <a:lvl3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3pPr>
            <a:lvl4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4pPr>
            <a:lvl5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6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sp>
        <p:nvSpPr>
          <p:cNvPr id="37" name="Espace réservé du texte 35"/>
          <p:cNvSpPr>
            <a:spLocks noGrp="1"/>
          </p:cNvSpPr>
          <p:nvPr>
            <p:ph type="body" sz="quarter" idx="14" hasCustomPrompt="1"/>
          </p:nvPr>
        </p:nvSpPr>
        <p:spPr>
          <a:xfrm>
            <a:off x="998251" y="1774579"/>
            <a:ext cx="10195497" cy="41340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B93CE"/>
              </a:buClr>
              <a:buFontTx/>
              <a:buBlip>
                <a:blip r:embed="rId3"/>
              </a:buBlip>
              <a:defRPr sz="1600"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  <a:lvl2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2pPr>
            <a:lvl3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3pPr>
            <a:lvl4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4pPr>
            <a:lvl5pPr>
              <a:defRPr sz="1500">
                <a:latin typeface="Blogger Sans Light" panose="02000506030000020004" pitchFamily="2" charset="0"/>
                <a:ea typeface="Blogger Sans Light" panose="02000506030000020004" pitchFamily="2" charset="0"/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Titre 9"/>
          <p:cNvSpPr>
            <a:spLocks noGrp="1"/>
          </p:cNvSpPr>
          <p:nvPr>
            <p:ph type="title" hasCustomPrompt="1"/>
          </p:nvPr>
        </p:nvSpPr>
        <p:spPr>
          <a:xfrm>
            <a:off x="1431636" y="430284"/>
            <a:ext cx="6373091" cy="3262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1" baseline="0">
                <a:solidFill>
                  <a:srgbClr val="6368AB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r>
              <a:rPr lang="fr-FR" dirty="0"/>
              <a:t>TITRE 1</a:t>
            </a: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1431636" y="830417"/>
            <a:ext cx="6373091" cy="326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A348A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  <a:lvl2pPr marL="457200" indent="0">
              <a:buNone/>
              <a:defRPr/>
            </a:lvl2pPr>
          </a:lstStyle>
          <a:p>
            <a:r>
              <a:rPr lang="fr-FR" dirty="0">
                <a:solidFill>
                  <a:srgbClr val="AA348A"/>
                </a:solidFill>
              </a:rPr>
              <a:t>Sous-titre 2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64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6176514" y="4853780"/>
            <a:ext cx="1821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3181602" y="4527904"/>
            <a:ext cx="2316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6124177" y="2619508"/>
            <a:ext cx="264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3279112" y="1896375"/>
            <a:ext cx="2725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4720566" y="3628738"/>
            <a:ext cx="22601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Texte</a:t>
            </a:r>
          </a:p>
        </p:txBody>
      </p:sp>
      <p:sp>
        <p:nvSpPr>
          <p:cNvPr id="10" name="Ellipse 9"/>
          <p:cNvSpPr/>
          <p:nvPr userDrawn="1"/>
        </p:nvSpPr>
        <p:spPr>
          <a:xfrm>
            <a:off x="780938" y="1466231"/>
            <a:ext cx="2256785" cy="2256785"/>
          </a:xfrm>
          <a:prstGeom prst="ellipse">
            <a:avLst/>
          </a:prstGeom>
          <a:solidFill>
            <a:srgbClr val="6368AB"/>
          </a:solidFill>
          <a:ln>
            <a:noFill/>
          </a:ln>
          <a:effectLst>
            <a:outerShdw blurRad="355600" dist="190500" dir="2400000" sx="97000" sy="97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1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11" name="Ellipse 10"/>
          <p:cNvSpPr/>
          <p:nvPr userDrawn="1"/>
        </p:nvSpPr>
        <p:spPr>
          <a:xfrm>
            <a:off x="903858" y="4331847"/>
            <a:ext cx="2256785" cy="2256785"/>
          </a:xfrm>
          <a:prstGeom prst="ellipse">
            <a:avLst/>
          </a:prstGeom>
          <a:solidFill>
            <a:srgbClr val="FCDB18"/>
          </a:solidFill>
          <a:ln>
            <a:noFill/>
          </a:ln>
          <a:effectLst>
            <a:outerShdw blurRad="355600" dist="190500" dir="2400000" sx="97000" sy="97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1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  <a:endParaRPr lang="fr-FR" sz="2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Ellipse 11"/>
          <p:cNvSpPr/>
          <p:nvPr userDrawn="1"/>
        </p:nvSpPr>
        <p:spPr>
          <a:xfrm>
            <a:off x="8482414" y="732331"/>
            <a:ext cx="2256785" cy="2256785"/>
          </a:xfrm>
          <a:prstGeom prst="ellipse">
            <a:avLst/>
          </a:prstGeom>
          <a:solidFill>
            <a:srgbClr val="AA348A"/>
          </a:solidFill>
          <a:ln>
            <a:noFill/>
          </a:ln>
          <a:effectLst>
            <a:outerShdw blurRad="355600" dist="190500" dir="2400000" sx="97000" sy="97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1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8799586" y="3929338"/>
            <a:ext cx="2256785" cy="2256785"/>
          </a:xfrm>
          <a:prstGeom prst="ellipse">
            <a:avLst/>
          </a:prstGeom>
          <a:solidFill>
            <a:srgbClr val="4B93CE"/>
          </a:solidFill>
          <a:ln>
            <a:noFill/>
          </a:ln>
          <a:effectLst>
            <a:outerShdw blurRad="355600" dist="190500" dir="2400000" sx="97000" sy="97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1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Texte</a:t>
            </a:r>
            <a:endParaRPr lang="fr-FR" sz="2200" dirty="0">
              <a:solidFill>
                <a:schemeClr val="bg1"/>
              </a:solidFill>
              <a:latin typeface="Arial Narrow" panose="020B0606020202030204" pitchFamily="34" charset="0"/>
              <a:ea typeface="Blogger Sans" panose="02000506030000020004" pitchFamily="2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15" name="Connecteur droit 14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1431636" y="830417"/>
            <a:ext cx="6373091" cy="326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A348A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  <a:lvl2pPr marL="457200" indent="0">
              <a:buNone/>
              <a:defRPr/>
            </a:lvl2pPr>
          </a:lstStyle>
          <a:p>
            <a:r>
              <a:rPr lang="fr-FR" dirty="0">
                <a:solidFill>
                  <a:srgbClr val="AA348A"/>
                </a:solidFill>
              </a:rPr>
              <a:t>Sous-titre 2</a:t>
            </a:r>
          </a:p>
        </p:txBody>
      </p:sp>
      <p:sp>
        <p:nvSpPr>
          <p:cNvPr id="19" name="Titre 9"/>
          <p:cNvSpPr>
            <a:spLocks noGrp="1"/>
          </p:cNvSpPr>
          <p:nvPr>
            <p:ph type="title" hasCustomPrompt="1"/>
          </p:nvPr>
        </p:nvSpPr>
        <p:spPr>
          <a:xfrm>
            <a:off x="1431636" y="430284"/>
            <a:ext cx="6373091" cy="3262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1" baseline="0">
                <a:solidFill>
                  <a:srgbClr val="6368AB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27687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sp>
        <p:nvSpPr>
          <p:cNvPr id="4" name="Ellipse 3"/>
          <p:cNvSpPr/>
          <p:nvPr userDrawn="1"/>
        </p:nvSpPr>
        <p:spPr>
          <a:xfrm>
            <a:off x="4788668" y="1786485"/>
            <a:ext cx="2197100" cy="2197100"/>
          </a:xfrm>
          <a:prstGeom prst="ellipse">
            <a:avLst/>
          </a:prstGeom>
          <a:solidFill>
            <a:srgbClr val="FBDC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 userDrawn="1"/>
        </p:nvSpPr>
        <p:spPr>
          <a:xfrm>
            <a:off x="6584554" y="2312827"/>
            <a:ext cx="2197100" cy="2185517"/>
          </a:xfrm>
          <a:prstGeom prst="ellipse">
            <a:avLst/>
          </a:prstGeom>
          <a:solidFill>
            <a:srgbClr val="AA348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en angle 10"/>
          <p:cNvCxnSpPr/>
          <p:nvPr userDrawn="1"/>
        </p:nvCxnSpPr>
        <p:spPr>
          <a:xfrm rot="10800000" flipV="1">
            <a:off x="2556558" y="3324634"/>
            <a:ext cx="508761" cy="1578797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6" idx="6"/>
          </p:cNvCxnSpPr>
          <p:nvPr userDrawn="1"/>
        </p:nvCxnSpPr>
        <p:spPr>
          <a:xfrm>
            <a:off x="8781654" y="3405586"/>
            <a:ext cx="240367" cy="1497846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4" idx="4"/>
          </p:cNvCxnSpPr>
          <p:nvPr userDrawn="1"/>
        </p:nvCxnSpPr>
        <p:spPr>
          <a:xfrm>
            <a:off x="5887218" y="3983585"/>
            <a:ext cx="1" cy="91984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4893493" y="2461172"/>
            <a:ext cx="1987450" cy="8477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22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6731818" y="2899222"/>
            <a:ext cx="2049836" cy="9051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6" name="Titre 9"/>
          <p:cNvSpPr>
            <a:spLocks noGrp="1"/>
          </p:cNvSpPr>
          <p:nvPr>
            <p:ph type="title" hasCustomPrompt="1"/>
          </p:nvPr>
        </p:nvSpPr>
        <p:spPr>
          <a:xfrm>
            <a:off x="1431636" y="430284"/>
            <a:ext cx="6373091" cy="3262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1" baseline="0">
                <a:solidFill>
                  <a:srgbClr val="6368AB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r>
              <a:rPr lang="fr-FR" dirty="0"/>
              <a:t>TITRE 1</a:t>
            </a: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1431636" y="830417"/>
            <a:ext cx="6373091" cy="326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A348A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  <a:lvl2pPr marL="457200" indent="0">
              <a:buNone/>
              <a:defRPr/>
            </a:lvl2pPr>
          </a:lstStyle>
          <a:p>
            <a:r>
              <a:rPr lang="fr-FR" dirty="0">
                <a:solidFill>
                  <a:srgbClr val="AA348A"/>
                </a:solidFill>
              </a:rPr>
              <a:t>Sous-titre 2</a:t>
            </a:r>
          </a:p>
        </p:txBody>
      </p:sp>
      <p:sp>
        <p:nvSpPr>
          <p:cNvPr id="20" name="Ellipse 19"/>
          <p:cNvSpPr/>
          <p:nvPr userDrawn="1"/>
        </p:nvSpPr>
        <p:spPr>
          <a:xfrm>
            <a:off x="2937210" y="2287905"/>
            <a:ext cx="2197100" cy="2210439"/>
          </a:xfrm>
          <a:prstGeom prst="ellipse">
            <a:avLst/>
          </a:prstGeom>
          <a:solidFill>
            <a:srgbClr val="4B93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063400" y="2899222"/>
            <a:ext cx="1987450" cy="8477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38994" y="5030431"/>
            <a:ext cx="1635125" cy="96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19" hasCustomPrompt="1"/>
          </p:nvPr>
        </p:nvSpPr>
        <p:spPr>
          <a:xfrm>
            <a:off x="5069655" y="5030431"/>
            <a:ext cx="1635125" cy="96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13"/>
          <p:cNvSpPr>
            <a:spLocks noGrp="1"/>
          </p:cNvSpPr>
          <p:nvPr>
            <p:ph type="body" sz="quarter" idx="20" hasCustomPrompt="1"/>
          </p:nvPr>
        </p:nvSpPr>
        <p:spPr>
          <a:xfrm>
            <a:off x="8204458" y="5030431"/>
            <a:ext cx="1635125" cy="96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Blogger Sans Light" panose="02000506030000020004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98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0" hasCustomPrompt="1"/>
          </p:nvPr>
        </p:nvSpPr>
        <p:spPr>
          <a:xfrm>
            <a:off x="477886" y="481031"/>
            <a:ext cx="11169919" cy="5435842"/>
          </a:xfrm>
          <a:custGeom>
            <a:avLst/>
            <a:gdLst>
              <a:gd name="connsiteX0" fmla="*/ 905992 w 11168654"/>
              <a:gd name="connsiteY0" fmla="*/ 0 h 5435842"/>
              <a:gd name="connsiteX1" fmla="*/ 11168654 w 11168654"/>
              <a:gd name="connsiteY1" fmla="*/ 0 h 5435842"/>
              <a:gd name="connsiteX2" fmla="*/ 11168654 w 11168654"/>
              <a:gd name="connsiteY2" fmla="*/ 0 h 5435842"/>
              <a:gd name="connsiteX3" fmla="*/ 11168654 w 11168654"/>
              <a:gd name="connsiteY3" fmla="*/ 4529850 h 5435842"/>
              <a:gd name="connsiteX4" fmla="*/ 10262662 w 11168654"/>
              <a:gd name="connsiteY4" fmla="*/ 5435842 h 5435842"/>
              <a:gd name="connsiteX5" fmla="*/ 0 w 11168654"/>
              <a:gd name="connsiteY5" fmla="*/ 5435842 h 5435842"/>
              <a:gd name="connsiteX6" fmla="*/ 0 w 11168654"/>
              <a:gd name="connsiteY6" fmla="*/ 5435842 h 5435842"/>
              <a:gd name="connsiteX7" fmla="*/ 0 w 11168654"/>
              <a:gd name="connsiteY7" fmla="*/ 905992 h 5435842"/>
              <a:gd name="connsiteX8" fmla="*/ 905992 w 11168654"/>
              <a:gd name="connsiteY8" fmla="*/ 0 h 5435842"/>
              <a:gd name="connsiteX0" fmla="*/ 197870 w 11472564"/>
              <a:gd name="connsiteY0" fmla="*/ 2381 h 5435842"/>
              <a:gd name="connsiteX1" fmla="*/ 11472564 w 11472564"/>
              <a:gd name="connsiteY1" fmla="*/ 0 h 5435842"/>
              <a:gd name="connsiteX2" fmla="*/ 11472564 w 11472564"/>
              <a:gd name="connsiteY2" fmla="*/ 0 h 5435842"/>
              <a:gd name="connsiteX3" fmla="*/ 11472564 w 11472564"/>
              <a:gd name="connsiteY3" fmla="*/ 4529850 h 5435842"/>
              <a:gd name="connsiteX4" fmla="*/ 10566572 w 11472564"/>
              <a:gd name="connsiteY4" fmla="*/ 5435842 h 5435842"/>
              <a:gd name="connsiteX5" fmla="*/ 303910 w 11472564"/>
              <a:gd name="connsiteY5" fmla="*/ 5435842 h 5435842"/>
              <a:gd name="connsiteX6" fmla="*/ 303910 w 11472564"/>
              <a:gd name="connsiteY6" fmla="*/ 5435842 h 5435842"/>
              <a:gd name="connsiteX7" fmla="*/ 303910 w 11472564"/>
              <a:gd name="connsiteY7" fmla="*/ 905992 h 5435842"/>
              <a:gd name="connsiteX8" fmla="*/ 197870 w 11472564"/>
              <a:gd name="connsiteY8" fmla="*/ 2381 h 5435842"/>
              <a:gd name="connsiteX0" fmla="*/ 0 w 11274694"/>
              <a:gd name="connsiteY0" fmla="*/ 2381 h 5435842"/>
              <a:gd name="connsiteX1" fmla="*/ 11274694 w 11274694"/>
              <a:gd name="connsiteY1" fmla="*/ 0 h 5435842"/>
              <a:gd name="connsiteX2" fmla="*/ 11274694 w 11274694"/>
              <a:gd name="connsiteY2" fmla="*/ 0 h 5435842"/>
              <a:gd name="connsiteX3" fmla="*/ 11274694 w 11274694"/>
              <a:gd name="connsiteY3" fmla="*/ 4529850 h 5435842"/>
              <a:gd name="connsiteX4" fmla="*/ 10368702 w 11274694"/>
              <a:gd name="connsiteY4" fmla="*/ 5435842 h 5435842"/>
              <a:gd name="connsiteX5" fmla="*/ 106040 w 11274694"/>
              <a:gd name="connsiteY5" fmla="*/ 5435842 h 5435842"/>
              <a:gd name="connsiteX6" fmla="*/ 106040 w 11274694"/>
              <a:gd name="connsiteY6" fmla="*/ 5435842 h 5435842"/>
              <a:gd name="connsiteX7" fmla="*/ 106040 w 11274694"/>
              <a:gd name="connsiteY7" fmla="*/ 905992 h 5435842"/>
              <a:gd name="connsiteX8" fmla="*/ 0 w 11274694"/>
              <a:gd name="connsiteY8" fmla="*/ 2381 h 5435842"/>
              <a:gd name="connsiteX0" fmla="*/ 0 w 11169919"/>
              <a:gd name="connsiteY0" fmla="*/ 5556 h 5435842"/>
              <a:gd name="connsiteX1" fmla="*/ 11169919 w 11169919"/>
              <a:gd name="connsiteY1" fmla="*/ 0 h 5435842"/>
              <a:gd name="connsiteX2" fmla="*/ 11169919 w 11169919"/>
              <a:gd name="connsiteY2" fmla="*/ 0 h 5435842"/>
              <a:gd name="connsiteX3" fmla="*/ 11169919 w 11169919"/>
              <a:gd name="connsiteY3" fmla="*/ 4529850 h 5435842"/>
              <a:gd name="connsiteX4" fmla="*/ 10263927 w 11169919"/>
              <a:gd name="connsiteY4" fmla="*/ 5435842 h 5435842"/>
              <a:gd name="connsiteX5" fmla="*/ 1265 w 11169919"/>
              <a:gd name="connsiteY5" fmla="*/ 5435842 h 5435842"/>
              <a:gd name="connsiteX6" fmla="*/ 1265 w 11169919"/>
              <a:gd name="connsiteY6" fmla="*/ 5435842 h 5435842"/>
              <a:gd name="connsiteX7" fmla="*/ 1265 w 11169919"/>
              <a:gd name="connsiteY7" fmla="*/ 905992 h 5435842"/>
              <a:gd name="connsiteX8" fmla="*/ 0 w 11169919"/>
              <a:gd name="connsiteY8" fmla="*/ 5556 h 543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9919" h="5435842">
                <a:moveTo>
                  <a:pt x="0" y="5556"/>
                </a:moveTo>
                <a:lnTo>
                  <a:pt x="11169919" y="0"/>
                </a:lnTo>
                <a:lnTo>
                  <a:pt x="11169919" y="0"/>
                </a:lnTo>
                <a:lnTo>
                  <a:pt x="11169919" y="4529850"/>
                </a:lnTo>
                <a:cubicBezTo>
                  <a:pt x="11169919" y="5030216"/>
                  <a:pt x="10764293" y="5435842"/>
                  <a:pt x="10263927" y="5435842"/>
                </a:cubicBezTo>
                <a:lnTo>
                  <a:pt x="1265" y="5435842"/>
                </a:lnTo>
                <a:lnTo>
                  <a:pt x="1265" y="5435842"/>
                </a:lnTo>
                <a:lnTo>
                  <a:pt x="1265" y="905992"/>
                </a:lnTo>
                <a:cubicBezTo>
                  <a:pt x="1265" y="405626"/>
                  <a:pt x="1284" y="5556"/>
                  <a:pt x="0" y="5556"/>
                </a:cubicBezTo>
                <a:close/>
              </a:path>
            </a:pathLst>
          </a:custGeom>
        </p:spPr>
        <p:txBody>
          <a:bodyPr/>
          <a:lstStyle>
            <a:lvl1pPr>
              <a:defRPr baseline="0">
                <a:latin typeface="Blogger Sans Light" panose="02000506030000020004" pitchFamily="2" charset="0"/>
                <a:ea typeface="Blogger Sans Light" panose="02000506030000020004" pitchFamily="2" charset="0"/>
              </a:defRPr>
            </a:lvl1pPr>
          </a:lstStyle>
          <a:p>
            <a:r>
              <a:rPr lang="fr-FR" dirty="0"/>
              <a:t>Image à insérer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001025" y="750571"/>
            <a:ext cx="5038222" cy="4896762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16365" y="2332282"/>
            <a:ext cx="4261922" cy="2300787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6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0" hasCustomPrompt="1"/>
          </p:nvPr>
        </p:nvSpPr>
        <p:spPr>
          <a:xfrm>
            <a:off x="477886" y="481031"/>
            <a:ext cx="11169919" cy="5435842"/>
          </a:xfrm>
          <a:custGeom>
            <a:avLst/>
            <a:gdLst>
              <a:gd name="connsiteX0" fmla="*/ 905992 w 11168654"/>
              <a:gd name="connsiteY0" fmla="*/ 0 h 5435842"/>
              <a:gd name="connsiteX1" fmla="*/ 11168654 w 11168654"/>
              <a:gd name="connsiteY1" fmla="*/ 0 h 5435842"/>
              <a:gd name="connsiteX2" fmla="*/ 11168654 w 11168654"/>
              <a:gd name="connsiteY2" fmla="*/ 0 h 5435842"/>
              <a:gd name="connsiteX3" fmla="*/ 11168654 w 11168654"/>
              <a:gd name="connsiteY3" fmla="*/ 4529850 h 5435842"/>
              <a:gd name="connsiteX4" fmla="*/ 10262662 w 11168654"/>
              <a:gd name="connsiteY4" fmla="*/ 5435842 h 5435842"/>
              <a:gd name="connsiteX5" fmla="*/ 0 w 11168654"/>
              <a:gd name="connsiteY5" fmla="*/ 5435842 h 5435842"/>
              <a:gd name="connsiteX6" fmla="*/ 0 w 11168654"/>
              <a:gd name="connsiteY6" fmla="*/ 5435842 h 5435842"/>
              <a:gd name="connsiteX7" fmla="*/ 0 w 11168654"/>
              <a:gd name="connsiteY7" fmla="*/ 905992 h 5435842"/>
              <a:gd name="connsiteX8" fmla="*/ 905992 w 11168654"/>
              <a:gd name="connsiteY8" fmla="*/ 0 h 5435842"/>
              <a:gd name="connsiteX0" fmla="*/ 197870 w 11472564"/>
              <a:gd name="connsiteY0" fmla="*/ 2381 h 5435842"/>
              <a:gd name="connsiteX1" fmla="*/ 11472564 w 11472564"/>
              <a:gd name="connsiteY1" fmla="*/ 0 h 5435842"/>
              <a:gd name="connsiteX2" fmla="*/ 11472564 w 11472564"/>
              <a:gd name="connsiteY2" fmla="*/ 0 h 5435842"/>
              <a:gd name="connsiteX3" fmla="*/ 11472564 w 11472564"/>
              <a:gd name="connsiteY3" fmla="*/ 4529850 h 5435842"/>
              <a:gd name="connsiteX4" fmla="*/ 10566572 w 11472564"/>
              <a:gd name="connsiteY4" fmla="*/ 5435842 h 5435842"/>
              <a:gd name="connsiteX5" fmla="*/ 303910 w 11472564"/>
              <a:gd name="connsiteY5" fmla="*/ 5435842 h 5435842"/>
              <a:gd name="connsiteX6" fmla="*/ 303910 w 11472564"/>
              <a:gd name="connsiteY6" fmla="*/ 5435842 h 5435842"/>
              <a:gd name="connsiteX7" fmla="*/ 303910 w 11472564"/>
              <a:gd name="connsiteY7" fmla="*/ 905992 h 5435842"/>
              <a:gd name="connsiteX8" fmla="*/ 197870 w 11472564"/>
              <a:gd name="connsiteY8" fmla="*/ 2381 h 5435842"/>
              <a:gd name="connsiteX0" fmla="*/ 0 w 11274694"/>
              <a:gd name="connsiteY0" fmla="*/ 2381 h 5435842"/>
              <a:gd name="connsiteX1" fmla="*/ 11274694 w 11274694"/>
              <a:gd name="connsiteY1" fmla="*/ 0 h 5435842"/>
              <a:gd name="connsiteX2" fmla="*/ 11274694 w 11274694"/>
              <a:gd name="connsiteY2" fmla="*/ 0 h 5435842"/>
              <a:gd name="connsiteX3" fmla="*/ 11274694 w 11274694"/>
              <a:gd name="connsiteY3" fmla="*/ 4529850 h 5435842"/>
              <a:gd name="connsiteX4" fmla="*/ 10368702 w 11274694"/>
              <a:gd name="connsiteY4" fmla="*/ 5435842 h 5435842"/>
              <a:gd name="connsiteX5" fmla="*/ 106040 w 11274694"/>
              <a:gd name="connsiteY5" fmla="*/ 5435842 h 5435842"/>
              <a:gd name="connsiteX6" fmla="*/ 106040 w 11274694"/>
              <a:gd name="connsiteY6" fmla="*/ 5435842 h 5435842"/>
              <a:gd name="connsiteX7" fmla="*/ 106040 w 11274694"/>
              <a:gd name="connsiteY7" fmla="*/ 905992 h 5435842"/>
              <a:gd name="connsiteX8" fmla="*/ 0 w 11274694"/>
              <a:gd name="connsiteY8" fmla="*/ 2381 h 5435842"/>
              <a:gd name="connsiteX0" fmla="*/ 0 w 11169919"/>
              <a:gd name="connsiteY0" fmla="*/ 5556 h 5435842"/>
              <a:gd name="connsiteX1" fmla="*/ 11169919 w 11169919"/>
              <a:gd name="connsiteY1" fmla="*/ 0 h 5435842"/>
              <a:gd name="connsiteX2" fmla="*/ 11169919 w 11169919"/>
              <a:gd name="connsiteY2" fmla="*/ 0 h 5435842"/>
              <a:gd name="connsiteX3" fmla="*/ 11169919 w 11169919"/>
              <a:gd name="connsiteY3" fmla="*/ 4529850 h 5435842"/>
              <a:gd name="connsiteX4" fmla="*/ 10263927 w 11169919"/>
              <a:gd name="connsiteY4" fmla="*/ 5435842 h 5435842"/>
              <a:gd name="connsiteX5" fmla="*/ 1265 w 11169919"/>
              <a:gd name="connsiteY5" fmla="*/ 5435842 h 5435842"/>
              <a:gd name="connsiteX6" fmla="*/ 1265 w 11169919"/>
              <a:gd name="connsiteY6" fmla="*/ 5435842 h 5435842"/>
              <a:gd name="connsiteX7" fmla="*/ 1265 w 11169919"/>
              <a:gd name="connsiteY7" fmla="*/ 905992 h 5435842"/>
              <a:gd name="connsiteX8" fmla="*/ 0 w 11169919"/>
              <a:gd name="connsiteY8" fmla="*/ 5556 h 543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9919" h="5435842">
                <a:moveTo>
                  <a:pt x="0" y="5556"/>
                </a:moveTo>
                <a:lnTo>
                  <a:pt x="11169919" y="0"/>
                </a:lnTo>
                <a:lnTo>
                  <a:pt x="11169919" y="0"/>
                </a:lnTo>
                <a:lnTo>
                  <a:pt x="11169919" y="4529850"/>
                </a:lnTo>
                <a:cubicBezTo>
                  <a:pt x="11169919" y="5030216"/>
                  <a:pt x="10764293" y="5435842"/>
                  <a:pt x="10263927" y="5435842"/>
                </a:cubicBezTo>
                <a:lnTo>
                  <a:pt x="1265" y="5435842"/>
                </a:lnTo>
                <a:lnTo>
                  <a:pt x="1265" y="5435842"/>
                </a:lnTo>
                <a:lnTo>
                  <a:pt x="1265" y="905992"/>
                </a:lnTo>
                <a:cubicBezTo>
                  <a:pt x="1265" y="405626"/>
                  <a:pt x="1284" y="5556"/>
                  <a:pt x="0" y="5556"/>
                </a:cubicBezTo>
                <a:close/>
              </a:path>
            </a:pathLst>
          </a:custGeom>
        </p:spPr>
        <p:txBody>
          <a:bodyPr/>
          <a:lstStyle>
            <a:lvl1pPr>
              <a:defRPr baseline="0">
                <a:latin typeface="Blogger Sans Light" panose="02000506030000020004" pitchFamily="2" charset="0"/>
                <a:ea typeface="Blogger Sans Light" panose="02000506030000020004" pitchFamily="2" charset="0"/>
              </a:defRPr>
            </a:lvl1pPr>
          </a:lstStyle>
          <a:p>
            <a:r>
              <a:rPr lang="fr-FR" dirty="0"/>
              <a:t>Image à insérer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56039" y="747852"/>
            <a:ext cx="4897253" cy="4902200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16365" y="2332282"/>
            <a:ext cx="4261922" cy="2300787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46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0" hasCustomPrompt="1"/>
          </p:nvPr>
        </p:nvSpPr>
        <p:spPr>
          <a:xfrm>
            <a:off x="477886" y="481031"/>
            <a:ext cx="11169919" cy="5435842"/>
          </a:xfrm>
          <a:custGeom>
            <a:avLst/>
            <a:gdLst>
              <a:gd name="connsiteX0" fmla="*/ 905992 w 11168654"/>
              <a:gd name="connsiteY0" fmla="*/ 0 h 5435842"/>
              <a:gd name="connsiteX1" fmla="*/ 11168654 w 11168654"/>
              <a:gd name="connsiteY1" fmla="*/ 0 h 5435842"/>
              <a:gd name="connsiteX2" fmla="*/ 11168654 w 11168654"/>
              <a:gd name="connsiteY2" fmla="*/ 0 h 5435842"/>
              <a:gd name="connsiteX3" fmla="*/ 11168654 w 11168654"/>
              <a:gd name="connsiteY3" fmla="*/ 4529850 h 5435842"/>
              <a:gd name="connsiteX4" fmla="*/ 10262662 w 11168654"/>
              <a:gd name="connsiteY4" fmla="*/ 5435842 h 5435842"/>
              <a:gd name="connsiteX5" fmla="*/ 0 w 11168654"/>
              <a:gd name="connsiteY5" fmla="*/ 5435842 h 5435842"/>
              <a:gd name="connsiteX6" fmla="*/ 0 w 11168654"/>
              <a:gd name="connsiteY6" fmla="*/ 5435842 h 5435842"/>
              <a:gd name="connsiteX7" fmla="*/ 0 w 11168654"/>
              <a:gd name="connsiteY7" fmla="*/ 905992 h 5435842"/>
              <a:gd name="connsiteX8" fmla="*/ 905992 w 11168654"/>
              <a:gd name="connsiteY8" fmla="*/ 0 h 5435842"/>
              <a:gd name="connsiteX0" fmla="*/ 197870 w 11472564"/>
              <a:gd name="connsiteY0" fmla="*/ 2381 h 5435842"/>
              <a:gd name="connsiteX1" fmla="*/ 11472564 w 11472564"/>
              <a:gd name="connsiteY1" fmla="*/ 0 h 5435842"/>
              <a:gd name="connsiteX2" fmla="*/ 11472564 w 11472564"/>
              <a:gd name="connsiteY2" fmla="*/ 0 h 5435842"/>
              <a:gd name="connsiteX3" fmla="*/ 11472564 w 11472564"/>
              <a:gd name="connsiteY3" fmla="*/ 4529850 h 5435842"/>
              <a:gd name="connsiteX4" fmla="*/ 10566572 w 11472564"/>
              <a:gd name="connsiteY4" fmla="*/ 5435842 h 5435842"/>
              <a:gd name="connsiteX5" fmla="*/ 303910 w 11472564"/>
              <a:gd name="connsiteY5" fmla="*/ 5435842 h 5435842"/>
              <a:gd name="connsiteX6" fmla="*/ 303910 w 11472564"/>
              <a:gd name="connsiteY6" fmla="*/ 5435842 h 5435842"/>
              <a:gd name="connsiteX7" fmla="*/ 303910 w 11472564"/>
              <a:gd name="connsiteY7" fmla="*/ 905992 h 5435842"/>
              <a:gd name="connsiteX8" fmla="*/ 197870 w 11472564"/>
              <a:gd name="connsiteY8" fmla="*/ 2381 h 5435842"/>
              <a:gd name="connsiteX0" fmla="*/ 0 w 11274694"/>
              <a:gd name="connsiteY0" fmla="*/ 2381 h 5435842"/>
              <a:gd name="connsiteX1" fmla="*/ 11274694 w 11274694"/>
              <a:gd name="connsiteY1" fmla="*/ 0 h 5435842"/>
              <a:gd name="connsiteX2" fmla="*/ 11274694 w 11274694"/>
              <a:gd name="connsiteY2" fmla="*/ 0 h 5435842"/>
              <a:gd name="connsiteX3" fmla="*/ 11274694 w 11274694"/>
              <a:gd name="connsiteY3" fmla="*/ 4529850 h 5435842"/>
              <a:gd name="connsiteX4" fmla="*/ 10368702 w 11274694"/>
              <a:gd name="connsiteY4" fmla="*/ 5435842 h 5435842"/>
              <a:gd name="connsiteX5" fmla="*/ 106040 w 11274694"/>
              <a:gd name="connsiteY5" fmla="*/ 5435842 h 5435842"/>
              <a:gd name="connsiteX6" fmla="*/ 106040 w 11274694"/>
              <a:gd name="connsiteY6" fmla="*/ 5435842 h 5435842"/>
              <a:gd name="connsiteX7" fmla="*/ 106040 w 11274694"/>
              <a:gd name="connsiteY7" fmla="*/ 905992 h 5435842"/>
              <a:gd name="connsiteX8" fmla="*/ 0 w 11274694"/>
              <a:gd name="connsiteY8" fmla="*/ 2381 h 5435842"/>
              <a:gd name="connsiteX0" fmla="*/ 0 w 11169919"/>
              <a:gd name="connsiteY0" fmla="*/ 5556 h 5435842"/>
              <a:gd name="connsiteX1" fmla="*/ 11169919 w 11169919"/>
              <a:gd name="connsiteY1" fmla="*/ 0 h 5435842"/>
              <a:gd name="connsiteX2" fmla="*/ 11169919 w 11169919"/>
              <a:gd name="connsiteY2" fmla="*/ 0 h 5435842"/>
              <a:gd name="connsiteX3" fmla="*/ 11169919 w 11169919"/>
              <a:gd name="connsiteY3" fmla="*/ 4529850 h 5435842"/>
              <a:gd name="connsiteX4" fmla="*/ 10263927 w 11169919"/>
              <a:gd name="connsiteY4" fmla="*/ 5435842 h 5435842"/>
              <a:gd name="connsiteX5" fmla="*/ 1265 w 11169919"/>
              <a:gd name="connsiteY5" fmla="*/ 5435842 h 5435842"/>
              <a:gd name="connsiteX6" fmla="*/ 1265 w 11169919"/>
              <a:gd name="connsiteY6" fmla="*/ 5435842 h 5435842"/>
              <a:gd name="connsiteX7" fmla="*/ 1265 w 11169919"/>
              <a:gd name="connsiteY7" fmla="*/ 905992 h 5435842"/>
              <a:gd name="connsiteX8" fmla="*/ 0 w 11169919"/>
              <a:gd name="connsiteY8" fmla="*/ 5556 h 543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9919" h="5435842">
                <a:moveTo>
                  <a:pt x="0" y="5556"/>
                </a:moveTo>
                <a:lnTo>
                  <a:pt x="11169919" y="0"/>
                </a:lnTo>
                <a:lnTo>
                  <a:pt x="11169919" y="0"/>
                </a:lnTo>
                <a:lnTo>
                  <a:pt x="11169919" y="4529850"/>
                </a:lnTo>
                <a:cubicBezTo>
                  <a:pt x="11169919" y="5030216"/>
                  <a:pt x="10764293" y="5435842"/>
                  <a:pt x="10263927" y="5435842"/>
                </a:cubicBezTo>
                <a:lnTo>
                  <a:pt x="1265" y="5435842"/>
                </a:lnTo>
                <a:lnTo>
                  <a:pt x="1265" y="5435842"/>
                </a:lnTo>
                <a:lnTo>
                  <a:pt x="1265" y="905992"/>
                </a:lnTo>
                <a:cubicBezTo>
                  <a:pt x="1265" y="405626"/>
                  <a:pt x="1284" y="5556"/>
                  <a:pt x="0" y="5556"/>
                </a:cubicBezTo>
                <a:close/>
              </a:path>
            </a:pathLst>
          </a:custGeom>
        </p:spPr>
        <p:txBody>
          <a:bodyPr/>
          <a:lstStyle>
            <a:lvl1pPr>
              <a:defRPr baseline="0">
                <a:latin typeface="Blogger Sans Light" panose="02000506030000020004" pitchFamily="2" charset="0"/>
                <a:ea typeface="Blogger Sans Light" panose="02000506030000020004" pitchFamily="2" charset="0"/>
              </a:defRPr>
            </a:lvl1pPr>
          </a:lstStyle>
          <a:p>
            <a:r>
              <a:rPr lang="fr-FR" dirty="0"/>
              <a:t>Image à insérer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16365" y="2332282"/>
            <a:ext cx="4261922" cy="2300787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S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6" y="353480"/>
            <a:ext cx="10708174" cy="566532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 userDrawn="1"/>
        </p:nvSpPr>
        <p:spPr>
          <a:xfrm>
            <a:off x="2163536" y="2801421"/>
            <a:ext cx="4090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GCS SESAN</a:t>
            </a:r>
          </a:p>
        </p:txBody>
      </p:sp>
    </p:spTree>
    <p:extLst>
      <p:ext uri="{BB962C8B-B14F-4D97-AF65-F5344CB8AC3E}">
        <p14:creationId xmlns:p14="http://schemas.microsoft.com/office/powerpoint/2010/main" val="46697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59" y="1342456"/>
            <a:ext cx="9664389" cy="65521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529359" y="1468648"/>
            <a:ext cx="9280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  <a:cs typeface="Verdana" panose="020B0604030504040204" pitchFamily="34" charset="0"/>
              </a:rPr>
              <a:t>Notre Mission : </a:t>
            </a:r>
            <a:r>
              <a:rPr lang="fr-FR" sz="1800" b="0" kern="12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  <a:cs typeface="Verdana" panose="020B0604030504040204" pitchFamily="34" charset="0"/>
              </a:rPr>
              <a:t>Offrir des solutions et des services qui améliorent la santé des franciliens.</a:t>
            </a:r>
          </a:p>
          <a:p>
            <a:r>
              <a:rPr lang="fr-FR" b="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  <a:cs typeface="Verdana" panose="020B0604030504040204" pitchFamily="34" charset="0"/>
              </a:rPr>
              <a:t> </a:t>
            </a:r>
            <a:endParaRPr lang="fr-FR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5" r="12531"/>
          <a:stretch/>
        </p:blipFill>
        <p:spPr>
          <a:xfrm>
            <a:off x="9470571" y="-209"/>
            <a:ext cx="2721429" cy="1223038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9784657" y="166639"/>
            <a:ext cx="2569946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300" i="1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PARTENAIRE</a:t>
            </a:r>
            <a:r>
              <a:rPr lang="fr-FR" sz="1300" i="1" baseline="0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 DIGITAL </a:t>
            </a:r>
          </a:p>
          <a:p>
            <a:r>
              <a:rPr lang="fr-FR" sz="1300" i="1" baseline="0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AU SERVICE DE LA SANTÉ </a:t>
            </a:r>
          </a:p>
          <a:p>
            <a:r>
              <a:rPr lang="fr-FR" sz="1300" i="1" baseline="0" dirty="0">
                <a:solidFill>
                  <a:srgbClr val="4B93CE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DES FRANCILIENS</a:t>
            </a:r>
            <a:endParaRPr lang="fr-FR" sz="1300" i="1" dirty="0">
              <a:solidFill>
                <a:srgbClr val="4B93CE"/>
              </a:solidFill>
              <a:latin typeface="Arial Narrow" panose="020B0606020202030204" pitchFamily="34" charset="0"/>
              <a:ea typeface="Blogger Sans Light" panose="02000506030000020004" pitchFamily="2" charset="0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SESAN</a:t>
            </a: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1431635" y="830971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A7358C"/>
                </a:solidFill>
                <a:latin typeface="Arial Narrow" panose="020B0606020202030204" pitchFamily="34" charset="0"/>
              </a:rPr>
              <a:t>Qui sommes-nous ?</a:t>
            </a:r>
          </a:p>
        </p:txBody>
      </p:sp>
      <p:sp>
        <p:nvSpPr>
          <p:cNvPr id="24" name="Espace réservé du texte 1"/>
          <p:cNvSpPr txBox="1">
            <a:spLocks/>
          </p:cNvSpPr>
          <p:nvPr userDrawn="1"/>
        </p:nvSpPr>
        <p:spPr>
          <a:xfrm>
            <a:off x="998251" y="2618500"/>
            <a:ext cx="5329757" cy="293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B93CE"/>
              </a:buClr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800" b="1" dirty="0">
                <a:solidFill>
                  <a:srgbClr val="0070C0"/>
                </a:solidFill>
                <a:latin typeface="Arial Narrow" panose="020B0606020202030204" pitchFamily="34" charset="0"/>
              </a:rPr>
              <a:t>LE GCS SESAN</a:t>
            </a:r>
            <a:r>
              <a:rPr lang="fr-FR" sz="1800" b="1" baseline="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br>
              <a:rPr lang="fr-FR" sz="1800" b="1" baseline="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fr-FR" sz="1800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 un organisme de droit privé à but non lucratif qui travaille en collaboration avec l’Agence Régionale de Santé IDF pour le développement des Systèmes d’information de santé.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fr-FR" sz="1800" dirty="0">
              <a:solidFill>
                <a:schemeClr val="tx1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93CE"/>
              </a:buClr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rgbClr val="0070C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</a:t>
            </a:r>
            <a:r>
              <a:rPr lang="fr-FR" sz="1800" b="1" baseline="0" dirty="0">
                <a:solidFill>
                  <a:srgbClr val="0070C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MEMBRES</a:t>
            </a:r>
            <a:br>
              <a:rPr lang="fr-FR" sz="1800" b="1" baseline="0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800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sont les établissements de santé et du secteur médico‑social public ou privé, ainsi que l’ensemble des professionnels de santé en Île‑de‑France.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fr-FR" sz="1800" dirty="0">
              <a:solidFill>
                <a:schemeClr val="tx1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395884" y="3485341"/>
            <a:ext cx="4124764" cy="3499627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5" r="12531"/>
          <a:stretch/>
        </p:blipFill>
        <p:spPr>
          <a:xfrm>
            <a:off x="6766639" y="1997669"/>
            <a:ext cx="4235115" cy="1903304"/>
          </a:xfrm>
          <a:prstGeom prst="rect">
            <a:avLst/>
          </a:prstGeom>
        </p:spPr>
      </p:pic>
      <p:sp>
        <p:nvSpPr>
          <p:cNvPr id="13" name="Espace réservé du texte 1"/>
          <p:cNvSpPr txBox="1">
            <a:spLocks/>
          </p:cNvSpPr>
          <p:nvPr userDrawn="1"/>
        </p:nvSpPr>
        <p:spPr>
          <a:xfrm>
            <a:off x="7455152" y="1997669"/>
            <a:ext cx="3614478" cy="21454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B93CE"/>
              </a:buClr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FR" b="1" dirty="0">
                <a:solidFill>
                  <a:schemeClr val="tx1"/>
                </a:solidFill>
                <a:latin typeface="Arial Narrow" panose="020B0606020202030204" pitchFamily="34" charset="0"/>
              </a:rPr>
              <a:t>Autour de 3 axes :</a:t>
            </a:r>
          </a:p>
          <a:p>
            <a:r>
              <a:rPr lang="fr-FR" b="1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Axe 1 : 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Maîtrise d’ouvrage </a:t>
            </a:r>
            <a:br>
              <a:rPr lang="fr-FR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 SDSI déléguée par l’ARS IDF</a:t>
            </a:r>
          </a:p>
          <a:p>
            <a:r>
              <a:rPr lang="fr-FR" b="1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Axe 2 : 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Conduite de projet</a:t>
            </a:r>
          </a:p>
          <a:p>
            <a:r>
              <a:rPr lang="fr-FR" b="1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Axe 3 : 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Développement et </a:t>
            </a:r>
            <a:br>
              <a:rPr lang="fr-FR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exploitation de l’ENRS</a:t>
            </a:r>
          </a:p>
        </p:txBody>
      </p:sp>
      <p:sp>
        <p:nvSpPr>
          <p:cNvPr id="30" name="Espace réservé du texte 1"/>
          <p:cNvSpPr txBox="1">
            <a:spLocks/>
          </p:cNvSpPr>
          <p:nvPr userDrawn="1"/>
        </p:nvSpPr>
        <p:spPr>
          <a:xfrm>
            <a:off x="6884158" y="4217242"/>
            <a:ext cx="2993798" cy="22385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B93CE"/>
              </a:buClr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NOS PROJETS </a:t>
            </a:r>
            <a:b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COUVRENT NOTAMMENT : </a:t>
            </a:r>
            <a:b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Plateforme d’imagerie </a:t>
            </a:r>
            <a:b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Télémédecine </a:t>
            </a:r>
            <a:b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Outils de pilotage </a:t>
            </a:r>
            <a:b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Réseau haut-débit </a:t>
            </a:r>
            <a:b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Infogérance </a:t>
            </a:r>
            <a:b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Référentiels régionaux</a:t>
            </a:r>
            <a:br>
              <a:rPr lang="fr-FR" sz="1900" b="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900" b="0" kern="1200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Sécurité…</a:t>
            </a:r>
          </a:p>
        </p:txBody>
      </p:sp>
    </p:spTree>
    <p:extLst>
      <p:ext uri="{BB962C8B-B14F-4D97-AF65-F5344CB8AC3E}">
        <p14:creationId xmlns:p14="http://schemas.microsoft.com/office/powerpoint/2010/main" val="237809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il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7" y="747852"/>
            <a:ext cx="10985679" cy="518464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163536" y="2801421"/>
            <a:ext cx="40903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</a:p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Pilotage</a:t>
            </a:r>
            <a:r>
              <a:rPr lang="fr-FR" sz="4400" baseline="0" dirty="0">
                <a:solidFill>
                  <a:schemeClr val="bg1"/>
                </a:solidFill>
                <a:latin typeface="Arial Narrow" panose="020B0606020202030204" pitchFamily="34" charset="0"/>
              </a:rPr>
              <a:t>- </a:t>
            </a:r>
          </a:p>
          <a:p>
            <a:r>
              <a:rPr lang="fr-FR" sz="4400" baseline="0" dirty="0">
                <a:solidFill>
                  <a:schemeClr val="bg1"/>
                </a:solidFill>
                <a:latin typeface="Arial Narrow" panose="020B0606020202030204" pitchFamily="34" charset="0"/>
              </a:rPr>
              <a:t>SI Urgences</a:t>
            </a:r>
            <a:endParaRPr lang="fr-FR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 Pil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3" y="1049387"/>
            <a:ext cx="5478242" cy="5478242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3628452" y="1961713"/>
            <a:ext cx="175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Cartographie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et localisation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3242256" y="4477077"/>
            <a:ext cx="2021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 Narrow" panose="020B0606020202030204" pitchFamily="34" charset="0"/>
                <a:ea typeface="Blogger Sans" panose="02000506030000020004" pitchFamily="2" charset="0"/>
              </a:rPr>
              <a:t>Aide à la gestion </a:t>
            </a:r>
          </a:p>
          <a:p>
            <a:pPr algn="ctr"/>
            <a:r>
              <a:rPr lang="fr-FR" sz="2000" dirty="0">
                <a:latin typeface="Arial Narrow" panose="020B0606020202030204" pitchFamily="34" charset="0"/>
                <a:ea typeface="Blogger Sans" panose="02000506030000020004" pitchFamily="2" charset="0"/>
              </a:rPr>
              <a:t>de crise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501283" y="2120579"/>
            <a:ext cx="1952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Outils de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pilotage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régional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6229300" y="4702374"/>
            <a:ext cx="1616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Services d’échanges pour les urgences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4838972" y="3071825"/>
            <a:ext cx="205864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AIDE AU 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PILOTAGE ET À LA COORDINATION </a:t>
            </a:r>
          </a:p>
          <a:p>
            <a:pPr algn="ctr"/>
            <a:r>
              <a:rPr lang="fr-FR" dirty="0">
                <a:latin typeface="Arial Narrow" panose="020B0606020202030204" pitchFamily="34" charset="0"/>
                <a:ea typeface="Blogger Sans Medium" panose="02000506030000020004" pitchFamily="2" charset="0"/>
              </a:rPr>
              <a:t>DES ACTEURS DE L’URGENCE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22" y="1788425"/>
            <a:ext cx="1207244" cy="6259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22" y="6038718"/>
            <a:ext cx="1961983" cy="35720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48" y="5066768"/>
            <a:ext cx="1809322" cy="54531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94" y="2488035"/>
            <a:ext cx="1398486" cy="62458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20" y="1357871"/>
            <a:ext cx="1809322" cy="54531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86" y="6025813"/>
            <a:ext cx="1537195" cy="49212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 rotWithShape="1">
          <a:blip r:embed="rId10"/>
          <a:srcRect l="21080" t="27901" r="20315" b="28313"/>
          <a:stretch/>
        </p:blipFill>
        <p:spPr>
          <a:xfrm>
            <a:off x="5435049" y="5406688"/>
            <a:ext cx="828676" cy="61912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 rotWithShape="1">
          <a:blip r:embed="rId11"/>
          <a:srcRect l="21997" t="23624" r="22122" b="23821"/>
          <a:stretch/>
        </p:blipFill>
        <p:spPr>
          <a:xfrm>
            <a:off x="5523853" y="1507828"/>
            <a:ext cx="800100" cy="75247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 rotWithShape="1">
          <a:blip r:embed="rId12"/>
          <a:srcRect l="24050" t="22514" r="24754" b="22922"/>
          <a:stretch/>
        </p:blipFill>
        <p:spPr>
          <a:xfrm>
            <a:off x="7410504" y="3414072"/>
            <a:ext cx="723900" cy="77152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13"/>
          <a:srcRect l="21312" t="20523" r="20055" b="21534"/>
          <a:stretch/>
        </p:blipFill>
        <p:spPr>
          <a:xfrm>
            <a:off x="3580150" y="3345413"/>
            <a:ext cx="809626" cy="8001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20" y="5175846"/>
            <a:ext cx="1938792" cy="61356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09" y="1022422"/>
            <a:ext cx="1809322" cy="545316"/>
          </a:xfrm>
          <a:prstGeom prst="rect">
            <a:avLst/>
          </a:prstGeom>
        </p:spPr>
      </p:pic>
      <p:sp>
        <p:nvSpPr>
          <p:cNvPr id="32" name="ZoneTexte 31"/>
          <p:cNvSpPr txBox="1"/>
          <p:nvPr userDrawn="1"/>
        </p:nvSpPr>
        <p:spPr>
          <a:xfrm>
            <a:off x="1431636" y="400675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170B4"/>
                </a:solidFill>
                <a:latin typeface="Arial Narrow" panose="020B0606020202030204" pitchFamily="34" charset="0"/>
              </a:rPr>
              <a:t>PROGRAMME PILOTAGE </a:t>
            </a:r>
          </a:p>
        </p:txBody>
      </p:sp>
    </p:spTree>
    <p:extLst>
      <p:ext uri="{BB962C8B-B14F-4D97-AF65-F5344CB8AC3E}">
        <p14:creationId xmlns:p14="http://schemas.microsoft.com/office/powerpoint/2010/main" val="27741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Pil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" y="482933"/>
            <a:ext cx="678276" cy="614133"/>
          </a:xfrm>
          <a:prstGeom prst="rect">
            <a:avLst/>
          </a:prstGeom>
        </p:spPr>
      </p:pic>
      <p:cxnSp>
        <p:nvCxnSpPr>
          <p:cNvPr id="23" name="Connecteur droit 22"/>
          <p:cNvCxnSpPr/>
          <p:nvPr userDrawn="1"/>
        </p:nvCxnSpPr>
        <p:spPr>
          <a:xfrm>
            <a:off x="1529359" y="802737"/>
            <a:ext cx="1191985" cy="0"/>
          </a:xfrm>
          <a:prstGeom prst="line">
            <a:avLst/>
          </a:prstGeom>
          <a:ln w="19050">
            <a:solidFill>
              <a:srgbClr val="636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6" y="6249177"/>
            <a:ext cx="897750" cy="2867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6720" y="3939558"/>
            <a:ext cx="1953175" cy="692874"/>
          </a:xfrm>
          <a:prstGeom prst="rect">
            <a:avLst/>
          </a:prstGeom>
          <a:solidFill>
            <a:srgbClr val="A7358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 Narrow" panose="020B0606020202030204" pitchFamily="34" charset="0"/>
                <a:ea typeface="Blogger Sans" panose="02000506030000020004" pitchFamily="2" charset="0"/>
              </a:rPr>
              <a:t>Sandrine CHIPOT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930650" y="2736071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 err="1">
                <a:latin typeface="Arial Narrow" panose="020B0606020202030204" pitchFamily="34" charset="0"/>
                <a:ea typeface="Blogger Sans" panose="02000506030000020004" pitchFamily="2" charset="0"/>
              </a:rPr>
              <a:t>Dephine</a:t>
            </a:r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 ALLIO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207387" y="27360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Sandy BENOIT-ROUAH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484124" y="2736070"/>
            <a:ext cx="1953176" cy="692874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300" dirty="0">
                <a:latin typeface="Arial Narrow" panose="020B0606020202030204" pitchFamily="34" charset="0"/>
                <a:ea typeface="Blogger Sans" panose="02000506030000020004" pitchFamily="2" charset="0"/>
              </a:rPr>
              <a:t>Dr François-Xavier </a:t>
            </a:r>
            <a:r>
              <a:rPr lang="fr-FR" sz="1200" dirty="0">
                <a:latin typeface="Arial Narrow" panose="020B0606020202030204" pitchFamily="34" charset="0"/>
                <a:ea typeface="Blogger Sans" panose="02000506030000020004" pitchFamily="2" charset="0"/>
              </a:rPr>
              <a:t>BRISSER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760860" y="27360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Mélaine BROGLI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2930650" y="5204570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Karen EGRET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5207387" y="5204568"/>
            <a:ext cx="1953176" cy="692874"/>
          </a:xfrm>
          <a:prstGeom prst="rect">
            <a:avLst/>
          </a:prstGeom>
          <a:solidFill>
            <a:srgbClr val="636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Dr Mathias HUITOREL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7531737" y="5204567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 err="1">
                <a:latin typeface="Arial Narrow" panose="020B0606020202030204" pitchFamily="34" charset="0"/>
                <a:ea typeface="Blogger Sans" panose="02000506030000020004" pitchFamily="2" charset="0"/>
              </a:rPr>
              <a:t>Hamanou</a:t>
            </a:r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 OUKACHBI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856087" y="5204569"/>
            <a:ext cx="1953176" cy="692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dirty="0">
                <a:latin typeface="Arial Narrow" panose="020B0606020202030204" pitchFamily="34" charset="0"/>
                <a:ea typeface="Blogger Sans" panose="02000506030000020004" pitchFamily="2" charset="0"/>
              </a:rPr>
              <a:t>Alexandre RAT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574556" y="4681772"/>
            <a:ext cx="21139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A7358C"/>
                </a:solidFill>
                <a:latin typeface="Arial Narrow" panose="020B0606020202030204" pitchFamily="34" charset="0"/>
                <a:ea typeface="Blogger Sans Light" panose="02000506030000020004" pitchFamily="2" charset="0"/>
              </a:rPr>
              <a:t>DIRECTRICE PILOTAGE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20429" r="17217" b="16381"/>
          <a:stretch/>
        </p:blipFill>
        <p:spPr>
          <a:xfrm>
            <a:off x="1038225" y="2500754"/>
            <a:ext cx="1176338" cy="174307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1873" r="7378" b="9933"/>
          <a:stretch/>
        </p:blipFill>
        <p:spPr>
          <a:xfrm>
            <a:off x="3314700" y="1447744"/>
            <a:ext cx="1185864" cy="16002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t="10874" r="10669" b="22841"/>
          <a:stretch/>
        </p:blipFill>
        <p:spPr>
          <a:xfrm>
            <a:off x="5600700" y="1528706"/>
            <a:ext cx="1171575" cy="151923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9" t="16020" r="19243" b="29815"/>
          <a:stretch/>
        </p:blipFill>
        <p:spPr>
          <a:xfrm>
            <a:off x="7865399" y="1376307"/>
            <a:ext cx="1190625" cy="167163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t="6765" r="14428" b="26863"/>
          <a:stretch/>
        </p:blipFill>
        <p:spPr>
          <a:xfrm>
            <a:off x="10115550" y="1404881"/>
            <a:ext cx="1181100" cy="164306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t="12526" r="13194" b="20049"/>
          <a:stretch/>
        </p:blipFill>
        <p:spPr>
          <a:xfrm>
            <a:off x="3329993" y="3816377"/>
            <a:ext cx="1177636" cy="169626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-673" r="24492" b="673"/>
          <a:stretch/>
        </p:blipFill>
        <p:spPr>
          <a:xfrm>
            <a:off x="5621994" y="4095797"/>
            <a:ext cx="1171574" cy="141684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r="16568" b="31490"/>
          <a:stretch/>
        </p:blipFill>
        <p:spPr>
          <a:xfrm>
            <a:off x="7959432" y="3782105"/>
            <a:ext cx="1162050" cy="173053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5747" r="14451" b="27316"/>
          <a:stretch/>
        </p:blipFill>
        <p:spPr>
          <a:xfrm>
            <a:off x="10229850" y="3793378"/>
            <a:ext cx="1195388" cy="1719263"/>
          </a:xfrm>
          <a:prstGeom prst="rect">
            <a:avLst/>
          </a:prstGeom>
        </p:spPr>
      </p:pic>
      <p:sp>
        <p:nvSpPr>
          <p:cNvPr id="34" name="Titre 9"/>
          <p:cNvSpPr>
            <a:spLocks noGrp="1"/>
          </p:cNvSpPr>
          <p:nvPr>
            <p:ph type="title" hasCustomPrompt="1"/>
          </p:nvPr>
        </p:nvSpPr>
        <p:spPr>
          <a:xfrm>
            <a:off x="1431636" y="430284"/>
            <a:ext cx="6373091" cy="3262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1" baseline="0">
                <a:solidFill>
                  <a:srgbClr val="6368AB"/>
                </a:solidFill>
                <a:latin typeface="Arial Narrow" panose="020B0606020202030204" pitchFamily="34" charset="0"/>
                <a:ea typeface="Blogger Sans" panose="02000506030000020004" pitchFamily="2" charset="0"/>
              </a:defRPr>
            </a:lvl1pPr>
          </a:lstStyle>
          <a:p>
            <a:r>
              <a:rPr lang="fr-FR" dirty="0"/>
              <a:t>PROGRAMME PILOTAGE</a:t>
            </a:r>
          </a:p>
        </p:txBody>
      </p:sp>
      <p:sp>
        <p:nvSpPr>
          <p:cNvPr id="36" name="ZoneTexte 35"/>
          <p:cNvSpPr txBox="1"/>
          <p:nvPr userDrawn="1"/>
        </p:nvSpPr>
        <p:spPr>
          <a:xfrm>
            <a:off x="1431635" y="830971"/>
            <a:ext cx="637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A7358C"/>
                </a:solidFill>
                <a:latin typeface="Arial Narrow" panose="020B0606020202030204" pitchFamily="34" charset="0"/>
              </a:rPr>
              <a:t>Equipe</a:t>
            </a:r>
          </a:p>
        </p:txBody>
      </p:sp>
    </p:spTree>
    <p:extLst>
      <p:ext uri="{BB962C8B-B14F-4D97-AF65-F5344CB8AC3E}">
        <p14:creationId xmlns:p14="http://schemas.microsoft.com/office/powerpoint/2010/main" val="218231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Production de so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068" y="747852"/>
            <a:ext cx="10704717" cy="53141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6039" y="747852"/>
            <a:ext cx="5195278" cy="4902200"/>
          </a:xfrm>
          <a:prstGeom prst="rect">
            <a:avLst/>
          </a:prstGeom>
          <a:blipFill dpi="0" rotWithShape="1">
            <a:blip r:embed="rId3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163535" y="2801421"/>
            <a:ext cx="4287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</a:p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Production de soins</a:t>
            </a:r>
          </a:p>
        </p:txBody>
      </p:sp>
    </p:spTree>
    <p:extLst>
      <p:ext uri="{BB962C8B-B14F-4D97-AF65-F5344CB8AC3E}">
        <p14:creationId xmlns:p14="http://schemas.microsoft.com/office/powerpoint/2010/main" val="195550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/>
          <p:cNvSpPr txBox="1">
            <a:spLocks/>
          </p:cNvSpPr>
          <p:nvPr userDrawn="1"/>
        </p:nvSpPr>
        <p:spPr>
          <a:xfrm>
            <a:off x="11145864" y="6322926"/>
            <a:ext cx="1046136" cy="388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FF20C0-9A36-4A77-8442-F0ADF1F6F5F4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81401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7" r:id="rId2"/>
    <p:sldLayoutId id="2147483716" r:id="rId3"/>
    <p:sldLayoutId id="2147483708" r:id="rId4"/>
    <p:sldLayoutId id="2147483727" r:id="rId5"/>
    <p:sldLayoutId id="2147483723" r:id="rId6"/>
    <p:sldLayoutId id="2147483730" r:id="rId7"/>
    <p:sldLayoutId id="2147483731" r:id="rId8"/>
    <p:sldLayoutId id="2147483714" r:id="rId9"/>
    <p:sldLayoutId id="2147483732" r:id="rId10"/>
    <p:sldLayoutId id="2147483733" r:id="rId11"/>
    <p:sldLayoutId id="2147483710" r:id="rId12"/>
    <p:sldLayoutId id="2147483725" r:id="rId13"/>
    <p:sldLayoutId id="2147483726" r:id="rId14"/>
    <p:sldLayoutId id="2147483712" r:id="rId15"/>
    <p:sldLayoutId id="2147483734" r:id="rId16"/>
    <p:sldLayoutId id="2147483735" r:id="rId17"/>
    <p:sldLayoutId id="2147483713" r:id="rId18"/>
    <p:sldLayoutId id="2147483736" r:id="rId19"/>
    <p:sldLayoutId id="2147483737" r:id="rId20"/>
    <p:sldLayoutId id="2147483709" r:id="rId21"/>
    <p:sldLayoutId id="2147483738" r:id="rId22"/>
    <p:sldLayoutId id="2147483739" r:id="rId23"/>
    <p:sldLayoutId id="2147483711" r:id="rId24"/>
    <p:sldLayoutId id="2147483740" r:id="rId25"/>
    <p:sldLayoutId id="2147483699" r:id="rId26"/>
    <p:sldLayoutId id="2147483702" r:id="rId27"/>
    <p:sldLayoutId id="2147483672" r:id="rId28"/>
    <p:sldLayoutId id="2147483705" r:id="rId29"/>
    <p:sldLayoutId id="2147483715" r:id="rId30"/>
    <p:sldLayoutId id="2147483656" r:id="rId31"/>
    <p:sldLayoutId id="2147483703" r:id="rId32"/>
    <p:sldLayoutId id="2147483701" r:id="rId33"/>
    <p:sldLayoutId id="2147483700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logger Sans Light" panose="02000506030000020004" pitchFamily="2" charset="0"/>
          <a:ea typeface="Blogger Sans Light" panose="0200050603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microsoft.com/office/2007/relationships/hdphoto" Target="../media/hdphoto1.wdp"/><Relationship Id="rId4" Type="http://schemas.openxmlformats.org/officeDocument/2006/relationships/image" Target="../media/image1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microsoft.com/office/2007/relationships/hdphoto" Target="../media/hdphoto1.wdp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emf"/></Relationships>
</file>

<file path=ppt/slides/_rels/slide16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jpeg"/></Relationships>
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emf"/></Relationships>
</file>

<file path=ppt/slides/_rels/slide5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jpeg"/><Relationship Id="rId4" Type="http://schemas.openxmlformats.org/officeDocument/2006/relationships/image" Target="../media/image6.png"/></Relationships>
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53.png"/><Relationship Id="rId4" Type="http://schemas.openxmlformats.org/officeDocument/2006/relationships/image" Target="../media/image154.png"/><Relationship Id="rId9" Type="http://schemas.openxmlformats.org/officeDocument/2006/relationships/image" Target="../media/image1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" y="5676900"/>
            <a:ext cx="1283506" cy="11811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494" y="5668241"/>
            <a:ext cx="1283506" cy="11811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81014" y="3894039"/>
            <a:ext cx="7839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0"/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URGENCES CHIRURGICALES INFANTILES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8" y="178751"/>
            <a:ext cx="1863744" cy="9312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977" y="644374"/>
            <a:ext cx="3363255" cy="309264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8" y="5709805"/>
            <a:ext cx="1312951" cy="8851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154200" y="5709805"/>
            <a:ext cx="1316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PORTÉ PAR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20" y="5981403"/>
            <a:ext cx="1733950" cy="5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50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0E6C2263-E7A7-48B6-B564-68DA21C76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009" y="2852355"/>
            <a:ext cx="5403053" cy="33306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6633C1C-D51E-48F8-9E25-D1349F9B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Saisie des disponibilités dans le ROR Urgences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683C429-3357-408F-98C0-9CE7AC08D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261" y="218651"/>
            <a:ext cx="2689781" cy="8392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96D8CC-4FCB-4946-9A87-85D8D6250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68852">
            <a:off x="6625013" y="3145876"/>
            <a:ext cx="604033" cy="74271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9817D8-1EC3-4C18-9D0B-63CE6272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07" y="1399930"/>
            <a:ext cx="8064631" cy="4807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4168DF6-7253-4A77-A188-FDC8704FD86B}"/>
              </a:ext>
            </a:extLst>
          </p:cNvPr>
          <p:cNvSpPr/>
          <p:nvPr/>
        </p:nvSpPr>
        <p:spPr>
          <a:xfrm>
            <a:off x="5513727" y="1289168"/>
            <a:ext cx="974651" cy="702299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CA0668-8CF7-4F6E-AF3F-1EBB81511FE8}"/>
              </a:ext>
            </a:extLst>
          </p:cNvPr>
          <p:cNvSpPr/>
          <p:nvPr/>
        </p:nvSpPr>
        <p:spPr>
          <a:xfrm>
            <a:off x="9782243" y="3768190"/>
            <a:ext cx="1075072" cy="2461612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1D658D-F992-4335-9571-7A6ABD9905FA}"/>
              </a:ext>
            </a:extLst>
          </p:cNvPr>
          <p:cNvSpPr txBox="1"/>
          <p:nvPr/>
        </p:nvSpPr>
        <p:spPr>
          <a:xfrm>
            <a:off x="9282261" y="3089810"/>
            <a:ext cx="2526143" cy="491160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3"/>
            </a:pPr>
            <a:r>
              <a:rPr lang="fr-FR" sz="1600" dirty="0"/>
              <a:t>Je saisis la disponibilité de mon établissement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6AAEB2-9385-45BD-AA7B-8411A32F3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68852">
            <a:off x="6020870" y="1493801"/>
            <a:ext cx="604033" cy="74271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54A0048-38A2-462B-87B9-917013458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59" y="2462160"/>
            <a:ext cx="5417393" cy="41110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9A8EE54-37BC-452D-ADAF-5BA38507DFFB}"/>
              </a:ext>
            </a:extLst>
          </p:cNvPr>
          <p:cNvSpPr txBox="1"/>
          <p:nvPr/>
        </p:nvSpPr>
        <p:spPr>
          <a:xfrm>
            <a:off x="8904283" y="1369853"/>
            <a:ext cx="2415507" cy="1210331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>
                <a:latin typeface="+mn-lt"/>
                <a:ea typeface="+mn-ea"/>
              </a:rPr>
              <a:t>Depuis l’accueil je me connecte avec mes identifiants ROR 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Je clique sur le menu « disponibilité en lits »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DCA1C94-1C8F-4AC0-BC7A-3579DFB302E0}"/>
              </a:ext>
            </a:extLst>
          </p:cNvPr>
          <p:cNvSpPr txBox="1"/>
          <p:nvPr/>
        </p:nvSpPr>
        <p:spPr>
          <a:xfrm>
            <a:off x="5048775" y="2532252"/>
            <a:ext cx="2526143" cy="491160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4"/>
            </a:pPr>
            <a:r>
              <a:rPr lang="fr-FR" sz="1600" dirty="0"/>
              <a:t>Je clique pour consulter la synthèse régionale</a:t>
            </a:r>
          </a:p>
        </p:txBody>
      </p:sp>
      <p:sp>
        <p:nvSpPr>
          <p:cNvPr id="29" name="Flèche : courbe vers le bas 28">
            <a:extLst>
              <a:ext uri="{FF2B5EF4-FFF2-40B4-BE49-F238E27FC236}">
                <a16:creationId xmlns:a16="http://schemas.microsoft.com/office/drawing/2014/main" id="{0950679A-6219-4056-B26F-9354EA03562E}"/>
              </a:ext>
            </a:extLst>
          </p:cNvPr>
          <p:cNvSpPr/>
          <p:nvPr/>
        </p:nvSpPr>
        <p:spPr>
          <a:xfrm rot="8830308" flipV="1">
            <a:off x="1952868" y="2690307"/>
            <a:ext cx="3270630" cy="768825"/>
          </a:xfrm>
          <a:prstGeom prst="curvedDownArrow">
            <a:avLst>
              <a:gd name="adj1" fmla="val 25000"/>
              <a:gd name="adj2" fmla="val 50000"/>
              <a:gd name="adj3" fmla="val 17495"/>
            </a:avLst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3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ADCB0D3-0182-4614-91A8-60F6AEFE2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Recherche depuis le ROR Urgences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13DD21-819F-4193-8633-8EFCC47D7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261" y="218651"/>
            <a:ext cx="2689781" cy="8392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6E1092-63E9-480C-AFF9-6FC1457B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25" y="4731029"/>
            <a:ext cx="5558615" cy="14337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0FCE97-1E73-42F7-85C1-3205BF83D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20" t="11032" r="20139" b="10653"/>
          <a:stretch/>
        </p:blipFill>
        <p:spPr>
          <a:xfrm>
            <a:off x="2825849" y="974065"/>
            <a:ext cx="5473590" cy="39828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F32923-953F-44EC-8398-BAAC808A1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892" y="1267847"/>
            <a:ext cx="4276738" cy="54770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4AA27CD-278A-4CD6-907E-760DBD015FDF}"/>
              </a:ext>
            </a:extLst>
          </p:cNvPr>
          <p:cNvSpPr txBox="1"/>
          <p:nvPr/>
        </p:nvSpPr>
        <p:spPr>
          <a:xfrm>
            <a:off x="310853" y="1440482"/>
            <a:ext cx="2394639" cy="2914388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Depuis l’écran de synthèse je peux visualiser la disponibilité en lits de la région 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Je peux affiner ma recherche et filtrer par regroupement ou par unité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Je peux visualiser les résultats sur la carte et dans la liste située au dessous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6918363-B221-4471-90A2-4ABE2F05D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14640">
            <a:off x="1206157" y="4759617"/>
            <a:ext cx="604033" cy="742714"/>
          </a:xfrm>
          <a:prstGeom prst="rect">
            <a:avLst/>
          </a:prstGeom>
        </p:spPr>
      </p:pic>
      <p:sp>
        <p:nvSpPr>
          <p:cNvPr id="18" name="Flèche : courbe vers le bas 17">
            <a:extLst>
              <a:ext uri="{FF2B5EF4-FFF2-40B4-BE49-F238E27FC236}">
                <a16:creationId xmlns:a16="http://schemas.microsoft.com/office/drawing/2014/main" id="{E534262F-B299-410F-93BD-1BC261B98AAA}"/>
              </a:ext>
            </a:extLst>
          </p:cNvPr>
          <p:cNvSpPr/>
          <p:nvPr/>
        </p:nvSpPr>
        <p:spPr>
          <a:xfrm rot="20028419" flipV="1">
            <a:off x="1821735" y="4572478"/>
            <a:ext cx="2029575" cy="768825"/>
          </a:xfrm>
          <a:prstGeom prst="curvedDownArrow">
            <a:avLst>
              <a:gd name="adj1" fmla="val 25000"/>
              <a:gd name="adj2" fmla="val 50000"/>
              <a:gd name="adj3" fmla="val 17495"/>
            </a:avLst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38535C51-61CC-42A1-82F4-114000243EBE}"/>
              </a:ext>
            </a:extLst>
          </p:cNvPr>
          <p:cNvSpPr/>
          <p:nvPr/>
        </p:nvSpPr>
        <p:spPr>
          <a:xfrm rot="742974" flipV="1">
            <a:off x="4361763" y="2348973"/>
            <a:ext cx="3670850" cy="768825"/>
          </a:xfrm>
          <a:prstGeom prst="curvedDownArrow">
            <a:avLst>
              <a:gd name="adj1" fmla="val 25000"/>
              <a:gd name="adj2" fmla="val 50000"/>
              <a:gd name="adj3" fmla="val 17495"/>
            </a:avLst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1321AC-414C-46C6-B4F4-68D78C501C44}"/>
              </a:ext>
            </a:extLst>
          </p:cNvPr>
          <p:cNvSpPr/>
          <p:nvPr/>
        </p:nvSpPr>
        <p:spPr>
          <a:xfrm>
            <a:off x="3599710" y="1476913"/>
            <a:ext cx="974651" cy="427302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CB7D5E-8A56-4F0C-918B-E7566C810599}"/>
              </a:ext>
            </a:extLst>
          </p:cNvPr>
          <p:cNvSpPr/>
          <p:nvPr/>
        </p:nvSpPr>
        <p:spPr>
          <a:xfrm>
            <a:off x="8332176" y="1665127"/>
            <a:ext cx="974651" cy="299193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05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098408" y="802844"/>
            <a:ext cx="5200856" cy="4794196"/>
            <a:chOff x="2574581" y="756526"/>
            <a:chExt cx="5200856" cy="479419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65256">
              <a:off x="5565442" y="933758"/>
              <a:ext cx="2269727" cy="191526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95565">
              <a:off x="6115177" y="3890463"/>
              <a:ext cx="1531131" cy="17893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7568535">
              <a:off x="2723394" y="2047822"/>
              <a:ext cx="1764541" cy="2062167"/>
            </a:xfrm>
            <a:prstGeom prst="rect">
              <a:avLst/>
            </a:prstGeom>
          </p:spPr>
        </p:pic>
      </p:grpSp>
      <p:sp>
        <p:nvSpPr>
          <p:cNvPr id="4" name="Espace réservé pour une image  2"/>
          <p:cNvSpPr>
            <a:spLocks noGrp="1"/>
          </p:cNvSpPr>
          <p:nvPr>
            <p:ph type="title"/>
          </p:nvPr>
        </p:nvSpPr>
        <p:spPr>
          <a:xfrm>
            <a:off x="3007151" y="2391147"/>
            <a:ext cx="5669298" cy="23007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Application mobile du ROR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76" y="160279"/>
            <a:ext cx="1550361" cy="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2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fcd818fe-5f0f-4c1a-ab65-682f9f339ca3" descr="Image">
            <a:extLst>
              <a:ext uri="{FF2B5EF4-FFF2-40B4-BE49-F238E27FC236}">
                <a16:creationId xmlns:a16="http://schemas.microsoft.com/office/drawing/2014/main" id="{CE0D4994-376E-45A4-9C7A-CAB21C893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5878"/>
          <a:stretch/>
        </p:blipFill>
        <p:spPr bwMode="auto">
          <a:xfrm>
            <a:off x="1828772" y="1114714"/>
            <a:ext cx="2499244" cy="486188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FE27E7-9315-40C9-914F-AAED0143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Saisie des disponibilités dans l’application mobile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E7640F-4B2B-4401-A48F-DDC891D28B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6465"/>
          <a:stretch/>
        </p:blipFill>
        <p:spPr>
          <a:xfrm>
            <a:off x="4674302" y="1114714"/>
            <a:ext cx="2501093" cy="4865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1EEE73-DFC8-48C0-8D20-770B4A27F481}"/>
              </a:ext>
            </a:extLst>
          </p:cNvPr>
          <p:cNvSpPr/>
          <p:nvPr/>
        </p:nvSpPr>
        <p:spPr>
          <a:xfrm>
            <a:off x="7522594" y="2348846"/>
            <a:ext cx="238256" cy="409097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D5E574-477B-4CE0-B724-D98D0CB50D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" b="6651"/>
          <a:stretch/>
        </p:blipFill>
        <p:spPr>
          <a:xfrm>
            <a:off x="7518544" y="1114714"/>
            <a:ext cx="2499244" cy="48618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E15A457-01D5-4FAE-B885-7179E93A45F6}"/>
              </a:ext>
            </a:extLst>
          </p:cNvPr>
          <p:cNvSpPr txBox="1"/>
          <p:nvPr/>
        </p:nvSpPr>
        <p:spPr>
          <a:xfrm>
            <a:off x="489367" y="3868250"/>
            <a:ext cx="3017687" cy="1407308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Je me connecte avec mes identifiants ROR et saisis la disponibilité de mon établissement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J’utilise les flèche pour passer d’une unité à l’autre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BA9AC5-E715-4FB7-B493-FBFAE1D8820F}"/>
              </a:ext>
            </a:extLst>
          </p:cNvPr>
          <p:cNvSpPr txBox="1"/>
          <p:nvPr/>
        </p:nvSpPr>
        <p:spPr>
          <a:xfrm>
            <a:off x="5487320" y="5300729"/>
            <a:ext cx="3028626" cy="885114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3"/>
            </a:pPr>
            <a:r>
              <a:rPr lang="fr-FR" sz="1600" dirty="0"/>
              <a:t>Je clique sur « Dispo lits » en bas de l’écran pour consulter la synthèse régionale ou celle par département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8907935-981C-4AAD-8679-6D8DAC4BC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0652">
            <a:off x="3138661" y="5636547"/>
            <a:ext cx="536793" cy="6600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639DE41-9D25-48FA-9B15-CF7E630F9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76" b="96330" l="2970" r="97525">
                        <a14:foregroundMark x1="9901" y1="4281" x2="90099" y2="9480"/>
                        <a14:foregroundMark x1="6436" y1="11621" x2="8416" y2="90214"/>
                        <a14:foregroundMark x1="13861" y1="93578" x2="84653" y2="92661"/>
                        <a14:foregroundMark x1="92079" y1="11315" x2="92574" y2="87156"/>
                        <a14:foregroundMark x1="17822" y1="10398" x2="75248" y2="6422"/>
                        <a14:foregroundMark x1="40594" y1="15291" x2="88614" y2="7645"/>
                        <a14:foregroundMark x1="82178" y1="4587" x2="6436" y2="28135"/>
                        <a14:foregroundMark x1="17822" y1="11621" x2="10396" y2="8869"/>
                        <a14:foregroundMark x1="39109" y1="4281" x2="79703" y2="4893"/>
                        <a14:foregroundMark x1="86139" y1="5199" x2="93069" y2="19266"/>
                        <a14:foregroundMark x1="88614" y1="4587" x2="94059" y2="15902"/>
                        <a14:foregroundMark x1="93564" y1="18043" x2="97525" y2="85627"/>
                        <a14:foregroundMark x1="95545" y1="18043" x2="94059" y2="26300"/>
                        <a14:foregroundMark x1="92079" y1="88991" x2="25248" y2="90520"/>
                        <a14:foregroundMark x1="58416" y1="88073" x2="14851" y2="92661"/>
                        <a14:foregroundMark x1="7921" y1="94495" x2="84158" y2="96330"/>
                        <a14:foregroundMark x1="4455" y1="86544" x2="7921" y2="18349"/>
                        <a14:foregroundMark x1="3465" y1="16820" x2="3465" y2="55046"/>
                        <a14:foregroundMark x1="17327" y1="96330" x2="76733" y2="96024"/>
                      </a14:backgroundRemoval>
                    </a14:imgEffect>
                  </a14:imgLayer>
                </a14:imgProps>
              </a:ext>
            </a:extLst>
          </a:blip>
          <a:srcRect l="597" r="759"/>
          <a:stretch/>
        </p:blipFill>
        <p:spPr>
          <a:xfrm>
            <a:off x="11285032" y="206246"/>
            <a:ext cx="673000" cy="12015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DB284F9-647E-4D35-A8A5-6DA407A0DA9B}"/>
              </a:ext>
            </a:extLst>
          </p:cNvPr>
          <p:cNvSpPr/>
          <p:nvPr/>
        </p:nvSpPr>
        <p:spPr>
          <a:xfrm>
            <a:off x="1694035" y="3167214"/>
            <a:ext cx="608349" cy="551223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6B524A-4326-4811-9050-A478BC342EDE}"/>
              </a:ext>
            </a:extLst>
          </p:cNvPr>
          <p:cNvSpPr/>
          <p:nvPr/>
        </p:nvSpPr>
        <p:spPr>
          <a:xfrm>
            <a:off x="3832042" y="3167214"/>
            <a:ext cx="608349" cy="551223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2B3D0C4-4A2F-4455-B476-F96A64A7D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0652">
            <a:off x="4071706" y="3388420"/>
            <a:ext cx="536793" cy="6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7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FE27E7-9315-40C9-914F-AAED0143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Recherche depuis l’application mobile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1C886F-6FC1-4B6F-B2D4-2112E0E01FF0}"/>
              </a:ext>
            </a:extLst>
          </p:cNvPr>
          <p:cNvSpPr txBox="1"/>
          <p:nvPr/>
        </p:nvSpPr>
        <p:spPr>
          <a:xfrm>
            <a:off x="2519466" y="1042170"/>
            <a:ext cx="3293282" cy="1801262"/>
          </a:xfrm>
          <a:prstGeom prst="rect">
            <a:avLst/>
          </a:prstGeom>
          <a:noFill/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Depuis la synthèse, je clique sur le regroupement pour faire apparaitre le détail par département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Je clique sur le département pour visualiser le détail du regroupement pour un département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2FDCFEA-3A9F-4872-8046-005E4F91B570}"/>
              </a:ext>
            </a:extLst>
          </p:cNvPr>
          <p:cNvSpPr txBox="1"/>
          <p:nvPr/>
        </p:nvSpPr>
        <p:spPr>
          <a:xfrm>
            <a:off x="4898555" y="4517641"/>
            <a:ext cx="2416645" cy="1673022"/>
          </a:xfrm>
          <a:prstGeom prst="rect">
            <a:avLst/>
          </a:prstGeom>
          <a:noFill/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3"/>
            </a:pPr>
            <a:r>
              <a:rPr lang="fr-FR" sz="1600" dirty="0"/>
              <a:t>Pour visualiser la synthèse par regroupement, je clique sur le bouton « Regroupements » et je balaye à droite ou a gauche pour changer de regroupement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FAC67-BB66-4209-B87D-8342E384C6EB}"/>
              </a:ext>
            </a:extLst>
          </p:cNvPr>
          <p:cNvSpPr txBox="1"/>
          <p:nvPr/>
        </p:nvSpPr>
        <p:spPr>
          <a:xfrm>
            <a:off x="8247063" y="347631"/>
            <a:ext cx="2908617" cy="1476045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4"/>
            </a:pPr>
            <a:r>
              <a:rPr lang="fr-FR" sz="1600" dirty="0"/>
              <a:t>Pour visualiser la synthèse par département, je clique sur le bouton « Départements » et je balaye à droite ou a gauche pour changer de département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BFBFA82-A702-4337-AC23-95BAA7691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6" b="96330" l="2970" r="97525">
                        <a14:foregroundMark x1="9901" y1="4281" x2="90099" y2="9480"/>
                        <a14:foregroundMark x1="6436" y1="11621" x2="8416" y2="90214"/>
                        <a14:foregroundMark x1="13861" y1="93578" x2="84653" y2="92661"/>
                        <a14:foregroundMark x1="92079" y1="11315" x2="92574" y2="87156"/>
                        <a14:foregroundMark x1="17822" y1="10398" x2="75248" y2="6422"/>
                        <a14:foregroundMark x1="40594" y1="15291" x2="88614" y2="7645"/>
                        <a14:foregroundMark x1="82178" y1="4587" x2="6436" y2="28135"/>
                        <a14:foregroundMark x1="17822" y1="11621" x2="10396" y2="8869"/>
                        <a14:foregroundMark x1="39109" y1="4281" x2="79703" y2="4893"/>
                        <a14:foregroundMark x1="86139" y1="5199" x2="93069" y2="19266"/>
                        <a14:foregroundMark x1="88614" y1="4587" x2="94059" y2="15902"/>
                        <a14:foregroundMark x1="93564" y1="18043" x2="97525" y2="85627"/>
                        <a14:foregroundMark x1="95545" y1="18043" x2="94059" y2="26300"/>
                        <a14:foregroundMark x1="92079" y1="88991" x2="25248" y2="90520"/>
                        <a14:foregroundMark x1="58416" y1="88073" x2="14851" y2="92661"/>
                        <a14:foregroundMark x1="7921" y1="94495" x2="84158" y2="96330"/>
                        <a14:foregroundMark x1="4455" y1="86544" x2="7921" y2="18349"/>
                        <a14:foregroundMark x1="3465" y1="16820" x2="3465" y2="55046"/>
                        <a14:foregroundMark x1="17327" y1="96330" x2="76733" y2="96024"/>
                      </a14:backgroundRemoval>
                    </a14:imgEffect>
                  </a14:imgLayer>
                </a14:imgProps>
              </a:ext>
            </a:extLst>
          </a:blip>
          <a:srcRect l="597" r="759"/>
          <a:stretch/>
        </p:blipFill>
        <p:spPr>
          <a:xfrm>
            <a:off x="11285032" y="206246"/>
            <a:ext cx="673000" cy="120155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5EC66C5-5848-4E81-A822-CF9D14457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6465"/>
          <a:stretch/>
        </p:blipFill>
        <p:spPr>
          <a:xfrm>
            <a:off x="523663" y="1241939"/>
            <a:ext cx="1815946" cy="35326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272D638-C482-4B8F-9B10-1B5C83F1A4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66" b="6543"/>
          <a:stretch/>
        </p:blipFill>
        <p:spPr>
          <a:xfrm>
            <a:off x="6255084" y="347631"/>
            <a:ext cx="1828043" cy="35326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8503FFE-3B09-47EB-BA59-64B87D0906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30" b="6668"/>
          <a:stretch/>
        </p:blipFill>
        <p:spPr>
          <a:xfrm>
            <a:off x="10033129" y="2241387"/>
            <a:ext cx="1838109" cy="35326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85565AB-86A3-453A-A4E1-795E1F3BADE3}"/>
              </a:ext>
            </a:extLst>
          </p:cNvPr>
          <p:cNvSpPr txBox="1"/>
          <p:nvPr/>
        </p:nvSpPr>
        <p:spPr>
          <a:xfrm>
            <a:off x="7927575" y="4059567"/>
            <a:ext cx="1925411" cy="2589170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5"/>
            </a:pPr>
            <a:r>
              <a:rPr lang="fr-FR" sz="1600" dirty="0"/>
              <a:t>Pour visualiser la synthèse sur une carte je clique sur le bouton « Cartographie » pour afficher l’intégralité des disponibilités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5"/>
            </a:pPr>
            <a:r>
              <a:rPr lang="fr-FR" sz="1600" dirty="0"/>
              <a:t>Je clique sur le bandeau orange pour filtrer mes résultats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D17EF88-92B2-4B96-A558-E0441F8566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766" b="6381"/>
          <a:stretch/>
        </p:blipFill>
        <p:spPr>
          <a:xfrm>
            <a:off x="2736165" y="3031675"/>
            <a:ext cx="1834981" cy="35326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50BADB84-0D7E-4081-AA63-3C3C142EEA69}"/>
              </a:ext>
            </a:extLst>
          </p:cNvPr>
          <p:cNvSpPr/>
          <p:nvPr/>
        </p:nvSpPr>
        <p:spPr>
          <a:xfrm rot="9903595" flipV="1">
            <a:off x="1353772" y="1676880"/>
            <a:ext cx="1565524" cy="513970"/>
          </a:xfrm>
          <a:prstGeom prst="curvedDownArrow">
            <a:avLst>
              <a:gd name="adj1" fmla="val 25000"/>
              <a:gd name="adj2" fmla="val 50000"/>
              <a:gd name="adj3" fmla="val 17495"/>
            </a:avLst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BAB262B9-242C-4E61-97CB-D601156D63FA}"/>
              </a:ext>
            </a:extLst>
          </p:cNvPr>
          <p:cNvSpPr/>
          <p:nvPr/>
        </p:nvSpPr>
        <p:spPr>
          <a:xfrm rot="12496478">
            <a:off x="3579666" y="4827543"/>
            <a:ext cx="1565524" cy="513970"/>
          </a:xfrm>
          <a:prstGeom prst="curvedDownArrow">
            <a:avLst>
              <a:gd name="adj1" fmla="val 25000"/>
              <a:gd name="adj2" fmla="val 50000"/>
              <a:gd name="adj3" fmla="val 17495"/>
            </a:avLst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9E922A-950B-4467-A3FB-E78F94115F5B}"/>
              </a:ext>
            </a:extLst>
          </p:cNvPr>
          <p:cNvSpPr/>
          <p:nvPr/>
        </p:nvSpPr>
        <p:spPr>
          <a:xfrm>
            <a:off x="2658528" y="6069617"/>
            <a:ext cx="2042734" cy="244087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courbe vers le bas 29">
            <a:extLst>
              <a:ext uri="{FF2B5EF4-FFF2-40B4-BE49-F238E27FC236}">
                <a16:creationId xmlns:a16="http://schemas.microsoft.com/office/drawing/2014/main" id="{B7674884-DE7F-40F5-95F6-1233F030CF0B}"/>
              </a:ext>
            </a:extLst>
          </p:cNvPr>
          <p:cNvSpPr/>
          <p:nvPr/>
        </p:nvSpPr>
        <p:spPr>
          <a:xfrm rot="9281815" flipV="1">
            <a:off x="6938838" y="717007"/>
            <a:ext cx="1565524" cy="513970"/>
          </a:xfrm>
          <a:prstGeom prst="curvedDownArrow">
            <a:avLst>
              <a:gd name="adj1" fmla="val 25000"/>
              <a:gd name="adj2" fmla="val 50000"/>
              <a:gd name="adj3" fmla="val 17495"/>
            </a:avLst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4415FE-5898-413B-8898-0BED815FF4E8}"/>
              </a:ext>
            </a:extLst>
          </p:cNvPr>
          <p:cNvSpPr/>
          <p:nvPr/>
        </p:nvSpPr>
        <p:spPr>
          <a:xfrm>
            <a:off x="6147738" y="3390829"/>
            <a:ext cx="2042734" cy="244087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courbe vers le bas 31">
            <a:extLst>
              <a:ext uri="{FF2B5EF4-FFF2-40B4-BE49-F238E27FC236}">
                <a16:creationId xmlns:a16="http://schemas.microsoft.com/office/drawing/2014/main" id="{409A4FFC-5E43-4429-92BA-7373BA6B33AB}"/>
              </a:ext>
            </a:extLst>
          </p:cNvPr>
          <p:cNvSpPr/>
          <p:nvPr/>
        </p:nvSpPr>
        <p:spPr>
          <a:xfrm rot="7918983" flipH="1" flipV="1">
            <a:off x="8412643" y="2848891"/>
            <a:ext cx="1963903" cy="513970"/>
          </a:xfrm>
          <a:prstGeom prst="curvedDownArrow">
            <a:avLst>
              <a:gd name="adj1" fmla="val 25000"/>
              <a:gd name="adj2" fmla="val 50000"/>
              <a:gd name="adj3" fmla="val 17495"/>
            </a:avLst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1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098408" y="802844"/>
            <a:ext cx="5200856" cy="4794196"/>
            <a:chOff x="2574581" y="756526"/>
            <a:chExt cx="5200856" cy="479419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65256">
              <a:off x="5565442" y="933758"/>
              <a:ext cx="2269727" cy="191526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95565">
              <a:off x="6115177" y="3890463"/>
              <a:ext cx="1531131" cy="17893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7568535">
              <a:off x="2723394" y="2047822"/>
              <a:ext cx="1764541" cy="2062167"/>
            </a:xfrm>
            <a:prstGeom prst="rect">
              <a:avLst/>
            </a:prstGeom>
          </p:spPr>
        </p:pic>
      </p:grpSp>
      <p:sp>
        <p:nvSpPr>
          <p:cNvPr id="4" name="Espace réservé pour une image  2"/>
          <p:cNvSpPr>
            <a:spLocks noGrp="1"/>
          </p:cNvSpPr>
          <p:nvPr>
            <p:ph type="title"/>
          </p:nvPr>
        </p:nvSpPr>
        <p:spPr>
          <a:xfrm>
            <a:off x="3007151" y="2391147"/>
            <a:ext cx="5669298" cy="23007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Aide et assistance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76" y="160279"/>
            <a:ext cx="1550361" cy="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5F09E78-10C9-4889-B969-4E8D6F04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Support utilisateurs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9B14244B-16CF-4A3F-8FB9-0EAB837ACBF1}"/>
              </a:ext>
            </a:extLst>
          </p:cNvPr>
          <p:cNvSpPr>
            <a:spLocks noGrp="1"/>
          </p:cNvSpPr>
          <p:nvPr/>
        </p:nvSpPr>
        <p:spPr>
          <a:xfrm>
            <a:off x="902281" y="1985924"/>
            <a:ext cx="7085045" cy="401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B93CE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Blogger Sans Light" panose="0200050603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logger Sans Light" panose="02000506030000020004" pitchFamily="2" charset="0"/>
                <a:ea typeface="Blogger Sans Light" panose="0200050603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SzTx/>
              <a:buBlip>
                <a:blip r:embed="rId2"/>
              </a:buBlip>
              <a:tabLst/>
              <a:defRPr/>
            </a:pPr>
            <a:r>
              <a:rPr lang="fr-FR" sz="1800" dirty="0">
                <a:latin typeface="+mn-lt"/>
              </a:rPr>
              <a:t>Pour toutes vos demandes de mise à jour du ROR, </a:t>
            </a:r>
            <a:r>
              <a:rPr lang="fr-FR" sz="1800" dirty="0">
                <a:latin typeface="+mn-lt"/>
                <a:sym typeface="Wingdings" panose="05000000000000000000" pitchFamily="2" charset="2"/>
              </a:rPr>
              <a:t>veuillez contacter le support SESAN : </a:t>
            </a:r>
            <a:r>
              <a:rPr lang="fr-FR" sz="1800" dirty="0">
                <a:latin typeface="+mn-lt"/>
                <a:sym typeface="Wingdings" panose="05000000000000000000" pitchFamily="2" charset="2"/>
                <a:hlinkClick r:id="rId3"/>
              </a:rPr>
              <a:t>ror.support@sesan.fr</a:t>
            </a:r>
            <a:endParaRPr lang="fr-FR" sz="1800" dirty="0">
              <a:latin typeface="+mn-lt"/>
              <a:sym typeface="Wingdings" panose="05000000000000000000" pitchFamily="2" charset="2"/>
            </a:endParaRPr>
          </a:p>
          <a:p>
            <a:pPr marL="228600" lvl="1" algn="just">
              <a:spcBef>
                <a:spcPts val="1000"/>
              </a:spcBef>
              <a:buClr>
                <a:srgbClr val="4B93CE"/>
              </a:buClr>
              <a:buFont typeface="Wingdings" panose="05000000000000000000" pitchFamily="2" charset="2"/>
              <a:buChar char="§"/>
            </a:pPr>
            <a:endParaRPr lang="fr-FR" sz="16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R="0" lvl="0" fontAlgn="auto">
              <a:spcAft>
                <a:spcPts val="0"/>
              </a:spcAft>
              <a:buSzTx/>
              <a:buBlip>
                <a:blip r:embed="rId2"/>
              </a:buBlip>
              <a:tabLst/>
              <a:defRPr/>
            </a:pPr>
            <a:r>
              <a:rPr lang="fr-FR" sz="1800" dirty="0">
                <a:latin typeface="+mn-lt"/>
              </a:rPr>
              <a:t>Le support vous assistera dans le traitement de : </a:t>
            </a:r>
          </a:p>
          <a:p>
            <a:pPr marR="0" lvl="1" fontAlgn="auto">
              <a:spcAft>
                <a:spcPts val="0"/>
              </a:spcAft>
              <a:buClr>
                <a:srgbClr val="4B93CE"/>
              </a:buClr>
              <a:buSzTx/>
              <a:tabLst/>
              <a:defRPr/>
            </a:pPr>
            <a:r>
              <a:rPr lang="fr-FR" sz="1600" dirty="0"/>
              <a:t>Login / mot passe perdu </a:t>
            </a:r>
          </a:p>
          <a:p>
            <a:pPr marR="0" lvl="1" fontAlgn="auto">
              <a:spcAft>
                <a:spcPts val="0"/>
              </a:spcAft>
              <a:buClr>
                <a:srgbClr val="4B93CE"/>
              </a:buClr>
              <a:buSzTx/>
              <a:tabLst/>
              <a:defRPr/>
            </a:pPr>
            <a:r>
              <a:rPr lang="fr-FR" sz="1600" dirty="0"/>
              <a:t>Aide à la modification des capacitaires</a:t>
            </a:r>
          </a:p>
          <a:p>
            <a:pPr marR="0" lvl="1" fontAlgn="auto">
              <a:spcAft>
                <a:spcPts val="0"/>
              </a:spcAft>
              <a:buClr>
                <a:srgbClr val="4B93CE"/>
              </a:buClr>
              <a:buSzTx/>
              <a:tabLst/>
              <a:defRPr/>
            </a:pPr>
            <a:r>
              <a:rPr lang="fr-FR" sz="1600" dirty="0"/>
              <a:t>Problématique de mise à jour de l’offre</a:t>
            </a:r>
          </a:p>
          <a:p>
            <a:pPr marL="2286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3C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R="0" lvl="0" fontAlgn="auto">
              <a:spcAft>
                <a:spcPts val="0"/>
              </a:spcAft>
              <a:buSzTx/>
              <a:buBlip>
                <a:blip r:embed="rId2"/>
              </a:buBlip>
              <a:tabLst/>
              <a:defRPr/>
            </a:pPr>
            <a:r>
              <a:rPr lang="fr-FR" sz="1800" dirty="0">
                <a:latin typeface="+mn-lt"/>
              </a:rPr>
              <a:t>Vous pouvez également contacter le support téléphonique externalisé </a:t>
            </a:r>
          </a:p>
          <a:p>
            <a:pPr marR="0" lvl="1" fontAlgn="auto">
              <a:spcAft>
                <a:spcPts val="0"/>
              </a:spcAft>
              <a:buClr>
                <a:srgbClr val="4B93CE"/>
              </a:buClr>
              <a:buSzTx/>
              <a:tabLst/>
              <a:defRPr/>
            </a:pPr>
            <a:r>
              <a:rPr lang="fr-FR" sz="1600" dirty="0"/>
              <a:t>Du </a:t>
            </a:r>
            <a:r>
              <a:rPr lang="fr-FR" sz="1600" u="sng" dirty="0"/>
              <a:t>lundi au vendredi de 9h à 18h</a:t>
            </a:r>
          </a:p>
          <a:p>
            <a:pPr marR="0" lvl="1" fontAlgn="auto">
              <a:spcAft>
                <a:spcPts val="0"/>
              </a:spcAft>
              <a:buClr>
                <a:srgbClr val="4B93CE"/>
              </a:buClr>
              <a:buSzTx/>
              <a:tabLst/>
              <a:defRPr/>
            </a:pPr>
            <a:r>
              <a:rPr lang="fr-FR" sz="1600" dirty="0"/>
              <a:t>Tel : 01.83.76.30.31</a:t>
            </a:r>
          </a:p>
          <a:p>
            <a:pPr marL="45720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logger Sans" panose="02000506030000020004" pitchFamily="2" charset="0"/>
              <a:ea typeface="Blogger Sans" panose="02000506030000020004" pitchFamily="2" charset="0"/>
              <a:cs typeface="+mn-cs"/>
            </a:endParaRP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4D0C4E93-6191-4B01-80F8-E4966470E119}"/>
              </a:ext>
            </a:extLst>
          </p:cNvPr>
          <p:cNvSpPr/>
          <p:nvPr/>
        </p:nvSpPr>
        <p:spPr>
          <a:xfrm>
            <a:off x="8085725" y="1023323"/>
            <a:ext cx="2443604" cy="2263435"/>
          </a:xfrm>
          <a:prstGeom prst="flowChartConnector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logger Sans" panose="02000506030000020004" pitchFamily="2" charset="0"/>
                <a:ea typeface="Blogger Sans" panose="02000506030000020004" pitchFamily="2" charset="0"/>
                <a:cs typeface="+mn-cs"/>
              </a:rPr>
              <a:t>Assistance à la mise à jour de vos données du ROR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85DF44-EB09-4BA5-A380-805238B141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/>
          <a:stretch/>
        </p:blipFill>
        <p:spPr>
          <a:xfrm>
            <a:off x="9912959" y="238787"/>
            <a:ext cx="2011303" cy="184064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0165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098408" y="802844"/>
            <a:ext cx="5200856" cy="4794196"/>
            <a:chOff x="2574581" y="756526"/>
            <a:chExt cx="5200856" cy="479419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65256">
              <a:off x="5565442" y="933758"/>
              <a:ext cx="2269727" cy="191526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95565">
              <a:off x="6115177" y="3890463"/>
              <a:ext cx="1531131" cy="17893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7568535">
              <a:off x="2723394" y="2047822"/>
              <a:ext cx="1764541" cy="2062167"/>
            </a:xfrm>
            <a:prstGeom prst="rect">
              <a:avLst/>
            </a:prstGeom>
          </p:spPr>
        </p:pic>
      </p:grpSp>
      <p:sp>
        <p:nvSpPr>
          <p:cNvPr id="4" name="Espace réservé pour une image  2"/>
          <p:cNvSpPr>
            <a:spLocks noGrp="1"/>
          </p:cNvSpPr>
          <p:nvPr>
            <p:ph type="title"/>
          </p:nvPr>
        </p:nvSpPr>
        <p:spPr>
          <a:xfrm>
            <a:off x="3515551" y="2391147"/>
            <a:ext cx="5160898" cy="23007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Structuration de l’offre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76" y="160279"/>
            <a:ext cx="1550361" cy="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6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E3DE59E-89E8-4FEE-A2E4-D05E66AE76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8251" y="1543988"/>
            <a:ext cx="10195497" cy="4883728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+mn-lt"/>
              </a:rPr>
              <a:t>Création d’une offre « Urgences chirurgie pédiatrique » </a:t>
            </a:r>
          </a:p>
          <a:p>
            <a:pPr marL="0" indent="0">
              <a:buNone/>
            </a:pPr>
            <a:endParaRPr lang="fr-FR" sz="1100" dirty="0">
              <a:latin typeface="+mn-lt"/>
            </a:endParaRPr>
          </a:p>
          <a:p>
            <a:r>
              <a:rPr lang="fr-FR" sz="1800" dirty="0">
                <a:latin typeface="+mn-lt"/>
              </a:rPr>
              <a:t>Trois niveaux d’accueil avec deux types d’offre par niveau</a:t>
            </a:r>
          </a:p>
          <a:p>
            <a:pPr lvl="1">
              <a:buClr>
                <a:srgbClr val="4B93CE"/>
              </a:buClr>
            </a:pPr>
            <a:r>
              <a:rPr lang="fr-FR" sz="1600" dirty="0"/>
              <a:t>Offre de proximité</a:t>
            </a:r>
          </a:p>
          <a:p>
            <a:pPr lvl="2"/>
            <a:r>
              <a:rPr lang="fr-FR" sz="1600" dirty="0">
                <a:latin typeface="+mn-lt"/>
              </a:rPr>
              <a:t>« </a:t>
            </a:r>
            <a:r>
              <a:rPr lang="fr-FR" sz="1600" dirty="0"/>
              <a:t>Urgences chirurgie pédiatrique orthopédique et traumatologie de proximité »</a:t>
            </a:r>
          </a:p>
          <a:p>
            <a:pPr lvl="2"/>
            <a:r>
              <a:rPr lang="fr-FR" sz="1600" dirty="0"/>
              <a:t>« Urgences chirurgie pédiatrique viscérale et digestive de proximité »</a:t>
            </a:r>
          </a:p>
          <a:p>
            <a:pPr lvl="1">
              <a:buClr>
                <a:srgbClr val="4B93CE"/>
              </a:buClr>
            </a:pPr>
            <a:r>
              <a:rPr lang="fr-FR" sz="1600" dirty="0"/>
              <a:t>Offre spécialisée</a:t>
            </a:r>
          </a:p>
          <a:p>
            <a:pPr lvl="2"/>
            <a:r>
              <a:rPr lang="fr-FR" sz="1600" dirty="0"/>
              <a:t>« Urgences chirurgie pédiatrique orthopédique et traumatologie  spécialisée »</a:t>
            </a:r>
          </a:p>
          <a:p>
            <a:pPr lvl="2"/>
            <a:r>
              <a:rPr lang="fr-FR" sz="1600" dirty="0"/>
              <a:t>« Urgences chirurgie pédiatrique viscérale et digestive spécialisée »</a:t>
            </a:r>
          </a:p>
          <a:p>
            <a:pPr lvl="1">
              <a:buClr>
                <a:srgbClr val="4B93CE"/>
              </a:buClr>
            </a:pPr>
            <a:r>
              <a:rPr lang="fr-FR" sz="1600" dirty="0"/>
              <a:t>Offre de recours </a:t>
            </a:r>
          </a:p>
          <a:p>
            <a:pPr lvl="2"/>
            <a:r>
              <a:rPr lang="fr-FR" sz="1600" dirty="0"/>
              <a:t>« Urgences chirurgie pédiatrique orthopédique et traumatologie de recours  »</a:t>
            </a:r>
          </a:p>
          <a:p>
            <a:pPr lvl="2"/>
            <a:r>
              <a:rPr lang="fr-FR" sz="1600" dirty="0"/>
              <a:t>« Urgences chirurgie pédiatrique viscérale et digestive de recours  »</a:t>
            </a:r>
          </a:p>
          <a:p>
            <a:pPr marL="914400" lvl="2" indent="0">
              <a:buNone/>
            </a:pPr>
            <a:endParaRPr lang="fr-FR" sz="1100" dirty="0">
              <a:latin typeface="+mn-lt"/>
            </a:endParaRPr>
          </a:p>
          <a:p>
            <a:pPr marL="228600" lvl="2">
              <a:spcBef>
                <a:spcPts val="1000"/>
              </a:spcBef>
              <a:buClr>
                <a:srgbClr val="4B93CE"/>
              </a:buClr>
              <a:buBlip>
                <a:blip r:embed="rId3"/>
              </a:buBlip>
            </a:pPr>
            <a:r>
              <a:rPr lang="fr-FR" sz="1800" dirty="0">
                <a:latin typeface="+mn-lt"/>
              </a:rPr>
              <a:t>Activation de la disponibilité en lits sur deux niveaux d’accueil, soit quatre types d’offre</a:t>
            </a:r>
          </a:p>
          <a:p>
            <a:pPr lvl="1">
              <a:buClr>
                <a:srgbClr val="4B93CE"/>
              </a:buClr>
            </a:pPr>
            <a:r>
              <a:rPr lang="fr-FR" sz="1700" dirty="0">
                <a:latin typeface="+mn-lt"/>
              </a:rPr>
              <a:t>Offre spécialisée et de recours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fr-FR" sz="1800" dirty="0"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72413B9-1428-4D62-8091-47CC9B2C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Structuration de l’offre</a:t>
            </a:r>
          </a:p>
        </p:txBody>
      </p:sp>
    </p:spTree>
    <p:extLst>
      <p:ext uri="{BB962C8B-B14F-4D97-AF65-F5344CB8AC3E}">
        <p14:creationId xmlns:p14="http://schemas.microsoft.com/office/powerpoint/2010/main" val="98279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098408" y="802844"/>
            <a:ext cx="5200856" cy="4794196"/>
            <a:chOff x="2574581" y="756526"/>
            <a:chExt cx="5200856" cy="479419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65256">
              <a:off x="5565442" y="933758"/>
              <a:ext cx="2269727" cy="191526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95565">
              <a:off x="6115177" y="3890463"/>
              <a:ext cx="1531131" cy="17893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7568535">
              <a:off x="2723394" y="2047822"/>
              <a:ext cx="1764541" cy="2062167"/>
            </a:xfrm>
            <a:prstGeom prst="rect">
              <a:avLst/>
            </a:prstGeom>
          </p:spPr>
        </p:pic>
      </p:grpSp>
      <p:sp>
        <p:nvSpPr>
          <p:cNvPr id="4" name="Espace réservé pour une image  2"/>
          <p:cNvSpPr>
            <a:spLocks noGrp="1"/>
          </p:cNvSpPr>
          <p:nvPr>
            <p:ph type="title"/>
          </p:nvPr>
        </p:nvSpPr>
        <p:spPr>
          <a:xfrm>
            <a:off x="3515551" y="2391147"/>
            <a:ext cx="5160898" cy="23007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Saisie et recherche de disponibilité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76" y="160279"/>
            <a:ext cx="1550361" cy="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5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099904-7248-4EB0-97B3-8AA8B1DA2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1800" dirty="0">
                <a:latin typeface="Blogger Sans Light" panose="02000506030000020004" pitchFamily="2" charset="0"/>
              </a:rPr>
              <a:t>Trois moyens pour saisir ma disponibilité et rechercher des lits disponibles</a:t>
            </a:r>
            <a:endParaRPr lang="fr-FR" sz="1800" dirty="0"/>
          </a:p>
          <a:p>
            <a:pPr lvl="1">
              <a:buClr>
                <a:srgbClr val="4B93CE"/>
              </a:buClr>
            </a:pPr>
            <a:r>
              <a:rPr lang="fr-FR" sz="1600" dirty="0"/>
              <a:t>Depuis un navigateur internet sur le site du ROR </a:t>
            </a:r>
          </a:p>
          <a:p>
            <a:pPr lvl="2"/>
            <a:r>
              <a:rPr lang="fr-FR" sz="1600" dirty="0">
                <a:hlinkClick r:id="rId2"/>
              </a:rPr>
              <a:t>https://www.ror-if.fr/</a:t>
            </a:r>
            <a:endParaRPr lang="fr-FR" sz="1600" dirty="0"/>
          </a:p>
          <a:p>
            <a:pPr lvl="1">
              <a:buClr>
                <a:srgbClr val="4B93CE"/>
              </a:buClr>
            </a:pPr>
            <a:r>
              <a:rPr lang="fr-FR" sz="1600" dirty="0"/>
              <a:t>Depuis un navigateur internet sur le site ROR Urgences</a:t>
            </a:r>
          </a:p>
          <a:p>
            <a:pPr lvl="2"/>
            <a:r>
              <a:rPr lang="fr-FR" sz="1600" dirty="0">
                <a:hlinkClick r:id="rId3"/>
              </a:rPr>
              <a:t>https://urgences.ror-if.fr/</a:t>
            </a:r>
            <a:endParaRPr lang="fr-FR" sz="1600" dirty="0"/>
          </a:p>
          <a:p>
            <a:pPr lvl="1">
              <a:buClr>
                <a:srgbClr val="4B93CE"/>
              </a:buClr>
            </a:pPr>
            <a:r>
              <a:rPr lang="fr-FR" sz="1600" dirty="0"/>
              <a:t>Via l’application mobile du ROR </a:t>
            </a:r>
          </a:p>
          <a:p>
            <a:pPr lvl="2"/>
            <a:r>
              <a:rPr lang="fr-FR" sz="1600" dirty="0"/>
              <a:t>Disponible sur le Google Play store  et l'Apple store</a:t>
            </a:r>
          </a:p>
          <a:p>
            <a:pPr lvl="2"/>
            <a:endParaRPr lang="fr-FR" sz="1600" dirty="0"/>
          </a:p>
          <a:p>
            <a:pPr lvl="2"/>
            <a:endParaRPr lang="fr-FR" sz="1600" dirty="0"/>
          </a:p>
          <a:p>
            <a:pPr lvl="2"/>
            <a:endParaRPr lang="fr-FR" sz="1600" dirty="0"/>
          </a:p>
          <a:p>
            <a:pPr marL="914400" lvl="2" indent="0">
              <a:buNone/>
            </a:pPr>
            <a:endParaRPr lang="fr-FR" sz="1600" dirty="0"/>
          </a:p>
          <a:p>
            <a:pPr marL="228600" lvl="2">
              <a:spcBef>
                <a:spcPts val="1000"/>
              </a:spcBef>
              <a:buClr>
                <a:srgbClr val="4B93CE"/>
              </a:buClr>
              <a:buBlip>
                <a:blip r:embed="rId4"/>
              </a:buBlip>
            </a:pPr>
            <a:r>
              <a:rPr lang="fr-FR" sz="1800" dirty="0"/>
              <a:t>Quel que soit le moyen choisi, les identifiants de connexion sont ceux qui vous ont été envoyés en parallèle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895D8E7-3E62-4D9E-9225-C0830B4A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 connecter à son espace ROR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D095C3-5673-4A12-B023-5DE37FFB3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53" y="3841618"/>
            <a:ext cx="1216057" cy="5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4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098408" y="802844"/>
            <a:ext cx="5200856" cy="4794196"/>
            <a:chOff x="2574581" y="756526"/>
            <a:chExt cx="5200856" cy="479419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65256">
              <a:off x="5565442" y="933758"/>
              <a:ext cx="2269727" cy="191526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95565">
              <a:off x="6115177" y="3890463"/>
              <a:ext cx="1531131" cy="17893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7568535">
              <a:off x="2723394" y="2047822"/>
              <a:ext cx="1764541" cy="2062167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76" y="160279"/>
            <a:ext cx="1550361" cy="774660"/>
          </a:xfrm>
          <a:prstGeom prst="rect">
            <a:avLst/>
          </a:prstGeom>
        </p:spPr>
      </p:pic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B4D70E89-EBFA-458C-9211-383BEF33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551" y="2391147"/>
            <a:ext cx="5160898" cy="23007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Saisie et recherche ROR</a:t>
            </a:r>
            <a:b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b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sur le site du ROR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4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5108B656-58A5-402F-9698-98FBB8F7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67" y="2454143"/>
            <a:ext cx="6816840" cy="36662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27894A7-A5FB-48EC-8396-9F111240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Saisie des disponibilités dans le ROR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4D79FE8-025B-477E-9A5C-4B0D2C539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73" y="314514"/>
            <a:ext cx="1869648" cy="8374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F09E356-F7E4-4E83-95AE-2121449DD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69" y="1291422"/>
            <a:ext cx="6774553" cy="36662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08FFABD-9AD1-4833-85D6-4047CCB9B07A}"/>
              </a:ext>
            </a:extLst>
          </p:cNvPr>
          <p:cNvSpPr txBox="1"/>
          <p:nvPr/>
        </p:nvSpPr>
        <p:spPr>
          <a:xfrm>
            <a:off x="315903" y="2984403"/>
            <a:ext cx="3046627" cy="1407308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Lorsque je me connecte au ROR, j’arrive directement sur l’écran de saisie des disponibilités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Je saisis la disponibilité de mon établissement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B2AD04-4B1B-4B4C-8BD5-9BD0DD98ADFD}"/>
              </a:ext>
            </a:extLst>
          </p:cNvPr>
          <p:cNvSpPr txBox="1"/>
          <p:nvPr/>
        </p:nvSpPr>
        <p:spPr>
          <a:xfrm>
            <a:off x="501212" y="5289157"/>
            <a:ext cx="2618963" cy="688137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3"/>
            </a:pPr>
            <a:r>
              <a:rPr lang="fr-FR" sz="1600" dirty="0"/>
              <a:t>Je clique pour consulter la synthèse régionale ou celle du département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7A5704-D4CB-464F-A14E-3995C2A692CC}"/>
              </a:ext>
            </a:extLst>
          </p:cNvPr>
          <p:cNvSpPr/>
          <p:nvPr/>
        </p:nvSpPr>
        <p:spPr>
          <a:xfrm>
            <a:off x="4700208" y="2121490"/>
            <a:ext cx="916913" cy="2461612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1B3D0CF-0284-4C90-A4D9-354FA7C2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0652">
            <a:off x="3235539" y="4814028"/>
            <a:ext cx="536793" cy="660036"/>
          </a:xfrm>
          <a:prstGeom prst="rect">
            <a:avLst/>
          </a:prstGeom>
        </p:spPr>
      </p:pic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69D7F172-5351-44DC-81CF-A3252F24EBB6}"/>
              </a:ext>
            </a:extLst>
          </p:cNvPr>
          <p:cNvSpPr/>
          <p:nvPr/>
        </p:nvSpPr>
        <p:spPr>
          <a:xfrm rot="19662745" flipV="1">
            <a:off x="3479887" y="4088027"/>
            <a:ext cx="5227002" cy="989889"/>
          </a:xfrm>
          <a:prstGeom prst="curvedDownArrow">
            <a:avLst/>
          </a:prstGeom>
          <a:solidFill>
            <a:srgbClr val="A7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44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CFC63F8-B6B9-4CC8-B42C-73E4AE19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636" y="430284"/>
            <a:ext cx="7655803" cy="326263"/>
          </a:xfrm>
        </p:spPr>
        <p:txBody>
          <a:bodyPr/>
          <a:lstStyle/>
          <a:p>
            <a:r>
              <a:rPr lang="fr-FR" dirty="0"/>
              <a:t>Recherche depuis le ROR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0A54E7-5F8A-40EE-B027-BA8351C4B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73" y="314514"/>
            <a:ext cx="1869648" cy="8374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CF3F52-E413-4565-8C43-680225DE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8" y="1994787"/>
            <a:ext cx="6423467" cy="3454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9BC7859-31A6-4DEF-8814-58225248C6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726"/>
          <a:stretch/>
        </p:blipFill>
        <p:spPr>
          <a:xfrm>
            <a:off x="1404791" y="4005214"/>
            <a:ext cx="3345079" cy="21081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DBBC20-6D0C-4710-BD22-B0DD18185A77}"/>
              </a:ext>
            </a:extLst>
          </p:cNvPr>
          <p:cNvSpPr/>
          <p:nvPr/>
        </p:nvSpPr>
        <p:spPr>
          <a:xfrm>
            <a:off x="71601" y="2289438"/>
            <a:ext cx="1917456" cy="551223"/>
          </a:xfrm>
          <a:prstGeom prst="rect">
            <a:avLst/>
          </a:prstGeom>
          <a:noFill/>
          <a:ln w="38100">
            <a:solidFill>
              <a:srgbClr val="A73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1FEBD7B-997C-443C-ACCA-A76FC5B6D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68852">
            <a:off x="1179698" y="2492428"/>
            <a:ext cx="604033" cy="74271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D0B4942-B81D-4ACB-8490-15BF272A5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68852">
            <a:off x="3047306" y="2390306"/>
            <a:ext cx="604033" cy="74271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871A83C-730B-4403-A88C-31663836B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3983" l="9949" r="89796">
                        <a14:foregroundMark x1="61735" y1="93983" x2="61735" y2="93983"/>
                        <a14:foregroundMark x1="64286" y1="32158" x2="64286" y2="32158"/>
                        <a14:foregroundMark x1="59439" y1="17635" x2="59439" y2="17635"/>
                        <a14:foregroundMark x1="42602" y1="12863" x2="42602" y2="12863"/>
                        <a14:foregroundMark x1="27041" y1="17635" x2="27041" y2="17635"/>
                        <a14:foregroundMark x1="27041" y1="31950" x2="27041" y2="31950"/>
                        <a14:foregroundMark x1="55867" y1="70747" x2="55867" y2="70747"/>
                        <a14:foregroundMark x1="42092" y1="32573" x2="45663" y2="75726"/>
                        <a14:foregroundMark x1="45663" y1="75726" x2="57398" y2="81535"/>
                        <a14:foregroundMark x1="68622" y1="52905" x2="67092" y2="82780"/>
                        <a14:foregroundMark x1="67092" y1="82780" x2="56633" y2="86722"/>
                        <a14:foregroundMark x1="56888" y1="49378" x2="51531" y2="80498"/>
                        <a14:foregroundMark x1="51531" y1="80498" x2="47959" y2="86515"/>
                        <a14:foregroundMark x1="25765" y1="64730" x2="58929" y2="86929"/>
                        <a14:foregroundMark x1="58929" y1="86929" x2="63265" y2="87759"/>
                        <a14:foregroundMark x1="81122" y1="56017" x2="73724" y2="82158"/>
                        <a14:foregroundMark x1="73724" y1="82158" x2="71684" y2="85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68852">
            <a:off x="5520456" y="2193692"/>
            <a:ext cx="604033" cy="74271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7F0FED4-9644-4100-8DAF-89065A5C1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472" y="4102951"/>
            <a:ext cx="3798296" cy="25147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6216D6A-E640-4532-9153-B79EFE05B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3902" y="3035131"/>
            <a:ext cx="3798296" cy="25723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64D9E65-DE65-4DAC-AAAB-0FA6AD3D1AF4}"/>
              </a:ext>
            </a:extLst>
          </p:cNvPr>
          <p:cNvCxnSpPr>
            <a:cxnSpLocks/>
          </p:cNvCxnSpPr>
          <p:nvPr/>
        </p:nvCxnSpPr>
        <p:spPr>
          <a:xfrm>
            <a:off x="6070470" y="2784910"/>
            <a:ext cx="2056906" cy="353039"/>
          </a:xfrm>
          <a:prstGeom prst="straightConnector1">
            <a:avLst/>
          </a:prstGeom>
          <a:ln w="28575">
            <a:solidFill>
              <a:srgbClr val="A735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6864FCC-CE83-4873-882B-FADF109E559A}"/>
              </a:ext>
            </a:extLst>
          </p:cNvPr>
          <p:cNvSpPr txBox="1"/>
          <p:nvPr/>
        </p:nvSpPr>
        <p:spPr>
          <a:xfrm>
            <a:off x="7236736" y="1641406"/>
            <a:ext cx="4165278" cy="1013354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Depuis l’écran de synthèse je peux visualiser la disponibilité en lits de la région 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/>
            </a:pPr>
            <a:r>
              <a:rPr lang="fr-FR" sz="1600" dirty="0"/>
              <a:t>Je peux également visualiser la disponibilité par regroupement ou par département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6A7D05E-411A-44EB-8C19-FD09DF465910}"/>
              </a:ext>
            </a:extLst>
          </p:cNvPr>
          <p:cNvCxnSpPr>
            <a:cxnSpLocks/>
          </p:cNvCxnSpPr>
          <p:nvPr/>
        </p:nvCxnSpPr>
        <p:spPr>
          <a:xfrm>
            <a:off x="1633382" y="3130799"/>
            <a:ext cx="167336" cy="874415"/>
          </a:xfrm>
          <a:prstGeom prst="straightConnector1">
            <a:avLst/>
          </a:prstGeom>
          <a:ln w="28575">
            <a:solidFill>
              <a:srgbClr val="A735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BBC2422-B0D1-4FEE-9804-3281BD5D2B02}"/>
              </a:ext>
            </a:extLst>
          </p:cNvPr>
          <p:cNvCxnSpPr>
            <a:cxnSpLocks/>
          </p:cNvCxnSpPr>
          <p:nvPr/>
        </p:nvCxnSpPr>
        <p:spPr>
          <a:xfrm>
            <a:off x="3611903" y="2986518"/>
            <a:ext cx="2210569" cy="1018696"/>
          </a:xfrm>
          <a:prstGeom prst="straightConnector1">
            <a:avLst/>
          </a:prstGeom>
          <a:ln w="28575">
            <a:solidFill>
              <a:srgbClr val="A735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 49">
            <a:extLst>
              <a:ext uri="{FF2B5EF4-FFF2-40B4-BE49-F238E27FC236}">
                <a16:creationId xmlns:a16="http://schemas.microsoft.com/office/drawing/2014/main" id="{A0769255-30A0-4BA2-B0F2-E22F264E44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01" y="2399408"/>
            <a:ext cx="1771200" cy="154496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AED879D4-145B-4C29-AB80-859467F3A6B3}"/>
              </a:ext>
            </a:extLst>
          </p:cNvPr>
          <p:cNvSpPr txBox="1"/>
          <p:nvPr/>
        </p:nvSpPr>
        <p:spPr>
          <a:xfrm>
            <a:off x="604013" y="1395826"/>
            <a:ext cx="4012435" cy="491160"/>
          </a:xfrm>
          <a:prstGeom prst="rect">
            <a:avLst/>
          </a:prstGeom>
          <a:solidFill>
            <a:schemeClr val="bg1"/>
          </a:solidFill>
          <a:ln w="19050">
            <a:solidFill>
              <a:srgbClr val="A7358C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rgbClr val="A7358C"/>
              </a:buClr>
              <a:buFont typeface="+mj-lt"/>
              <a:buAutoNum type="arabicPeriod" startAt="3"/>
            </a:pPr>
            <a:r>
              <a:rPr lang="fr-FR" sz="1600" dirty="0"/>
              <a:t>Ou encore rechercher la disponibilité d’un établissement en renseignant son nom</a:t>
            </a:r>
          </a:p>
        </p:txBody>
      </p:sp>
    </p:spTree>
    <p:extLst>
      <p:ext uri="{BB962C8B-B14F-4D97-AF65-F5344CB8AC3E}">
        <p14:creationId xmlns:p14="http://schemas.microsoft.com/office/powerpoint/2010/main" val="270656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098408" y="802844"/>
            <a:ext cx="5200856" cy="4794196"/>
            <a:chOff x="2574581" y="756526"/>
            <a:chExt cx="5200856" cy="479419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65256">
              <a:off x="5565442" y="933758"/>
              <a:ext cx="2269727" cy="191526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95565">
              <a:off x="6115177" y="3890463"/>
              <a:ext cx="1531131" cy="17893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7568535">
              <a:off x="2723394" y="2047822"/>
              <a:ext cx="1764541" cy="2062167"/>
            </a:xfrm>
            <a:prstGeom prst="rect">
              <a:avLst/>
            </a:prstGeom>
          </p:spPr>
        </p:pic>
      </p:grpSp>
      <p:sp>
        <p:nvSpPr>
          <p:cNvPr id="4" name="Espace réservé pour une image  2"/>
          <p:cNvSpPr>
            <a:spLocks noGrp="1"/>
          </p:cNvSpPr>
          <p:nvPr>
            <p:ph type="title"/>
          </p:nvPr>
        </p:nvSpPr>
        <p:spPr>
          <a:xfrm>
            <a:off x="3007151" y="2391147"/>
            <a:ext cx="5669298" cy="23007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Saisie et recherche</a:t>
            </a:r>
            <a:b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ROR Urgences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76" y="160279"/>
            <a:ext cx="1550361" cy="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3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D4EBA33A9268499E1C757C7B90DDB1" ma:contentTypeVersion="12" ma:contentTypeDescription="Crée un document." ma:contentTypeScope="" ma:versionID="413ec9378640d3a8f367c2a8abad92e6">
  <xsd:schema xmlns:xsd="http://www.w3.org/2001/XMLSchema" xmlns:xs="http://www.w3.org/2001/XMLSchema" xmlns:p="http://schemas.microsoft.com/office/2006/metadata/properties" xmlns:ns2="56ef74ca-a6ee-4816-9498-792ab3acde1d" xmlns:ns3="3f63d79b-1f08-4f3f-b47a-8a07aa053ff6" targetNamespace="http://schemas.microsoft.com/office/2006/metadata/properties" ma:root="true" ma:fieldsID="39035f68e46f74973a1a5e61d19d19a7" ns2:_="" ns3:_="">
    <xsd:import namespace="56ef74ca-a6ee-4816-9498-792ab3acde1d"/>
    <xsd:import namespace="3f63d79b-1f08-4f3f-b47a-8a07aa053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f74ca-a6ee-4816-9498-792ab3acde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63d79b-1f08-4f3f-b47a-8a07aa053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87080C-334F-46D2-89A1-FC6E209CCE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ef74ca-a6ee-4816-9498-792ab3acde1d"/>
    <ds:schemaRef ds:uri="3f63d79b-1f08-4f3f-b47a-8a07aa053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618152-1C7B-4E36-B813-6CBBE4583F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54E139-AEFD-4B79-A0FE-669367176D50}">
  <ds:schemaRefs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56ef74ca-a6ee-4816-9498-792ab3acde1d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31029</TotalTime>
  <Words>646</Words>
  <Application>Microsoft Office PowerPoint</Application>
  <PresentationFormat>Grand écran</PresentationFormat>
  <Paragraphs>80</Paragraphs>
  <Slides>16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Blogger Sans</vt:lpstr>
      <vt:lpstr>Blogger Sans Light</vt:lpstr>
      <vt:lpstr>Calibri</vt:lpstr>
      <vt:lpstr>Century Gothic</vt:lpstr>
      <vt:lpstr>Courier New</vt:lpstr>
      <vt:lpstr>Wingdings</vt:lpstr>
      <vt:lpstr>Thème Office</vt:lpstr>
      <vt:lpstr>Présentation PowerPoint</vt:lpstr>
      <vt:lpstr>Structuration de l’offre</vt:lpstr>
      <vt:lpstr>Structuration de l’offre</vt:lpstr>
      <vt:lpstr>Saisie et recherche de disponibilité</vt:lpstr>
      <vt:lpstr>Se connecter à son espace ROR</vt:lpstr>
      <vt:lpstr>Saisie et recherche ROR  sur le site du ROR</vt:lpstr>
      <vt:lpstr>Saisie des disponibilités dans le ROR</vt:lpstr>
      <vt:lpstr>Recherche depuis le ROR</vt:lpstr>
      <vt:lpstr>Saisie et recherche ROR Urgences</vt:lpstr>
      <vt:lpstr>Saisie des disponibilités dans le ROR Urgences</vt:lpstr>
      <vt:lpstr>Recherche depuis le ROR Urgences</vt:lpstr>
      <vt:lpstr>Application mobile du ROR</vt:lpstr>
      <vt:lpstr>Saisie des disponibilités dans l’application mobile </vt:lpstr>
      <vt:lpstr>Recherche depuis l’application mobile</vt:lpstr>
      <vt:lpstr>Aide et assistance</vt:lpstr>
      <vt:lpstr>Support utilisateurs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lucie.lyet@sesan.fr</dc:creator>
  <cp:lastModifiedBy>BONNAFOUX JULIA</cp:lastModifiedBy>
  <cp:revision>769</cp:revision>
  <cp:lastPrinted>2018-09-27T07:08:35Z</cp:lastPrinted>
  <dcterms:created xsi:type="dcterms:W3CDTF">2016-02-24T09:33:14Z</dcterms:created>
  <dcterms:modified xsi:type="dcterms:W3CDTF">2021-10-22T14:57:31Z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0x010100E3D4EBA33A9268499E1C757C7B90DDB1</vt:lpwstr>
  </property>
  <property fmtid="{D5CDD505-2E9C-101B-9397-08002B2CF9AE}" pid="3" name="MSIP_Label_b0ef62c4-3584-4fc2-a031-aa5a22cae019_Enabled">
    <vt:lpwstr>True</vt:lpwstr>
  </property>
  <property fmtid="{D5CDD505-2E9C-101B-9397-08002B2CF9AE}" pid="4" name="MSIP_Label_b0ef62c4-3584-4fc2-a031-aa5a22cae019_SiteId">
    <vt:lpwstr>b8c6ba48-bc56-4139-b267-5a17f287beb1</vt:lpwstr>
  </property>
  <property fmtid="{D5CDD505-2E9C-101B-9397-08002B2CF9AE}" pid="5" name="MSIP_Label_b0ef62c4-3584-4fc2-a031-aa5a22cae019_Owner">
    <vt:lpwstr>JBO20541@open-groupe.com</vt:lpwstr>
  </property>
  <property fmtid="{D5CDD505-2E9C-101B-9397-08002B2CF9AE}" pid="6" name="MSIP_Label_b0ef62c4-3584-4fc2-a031-aa5a22cae019_SetDate">
    <vt:lpwstr>2021-02-25T10:22:18.8742781Z</vt:lpwstr>
  </property>
  <property fmtid="{D5CDD505-2E9C-101B-9397-08002B2CF9AE}" pid="7" name="MSIP_Label_b0ef62c4-3584-4fc2-a031-aa5a22cae019_Name">
    <vt:lpwstr>Restreint</vt:lpwstr>
  </property>
  <property fmtid="{D5CDD505-2E9C-101B-9397-08002B2CF9AE}" pid="8" name="MSIP_Label_b0ef62c4-3584-4fc2-a031-aa5a22cae019_Application">
    <vt:lpwstr>Microsoft Azure Information Protection</vt:lpwstr>
  </property>
  <property fmtid="{D5CDD505-2E9C-101B-9397-08002B2CF9AE}" pid="9" name="MSIP_Label_b0ef62c4-3584-4fc2-a031-aa5a22cae019_ActionId">
    <vt:lpwstr>3f8e2bb4-b16a-41d1-9b8d-fc574b77778a</vt:lpwstr>
  </property>
  <property fmtid="{D5CDD505-2E9C-101B-9397-08002B2CF9AE}" pid="10" name="MSIP_Label_b0ef62c4-3584-4fc2-a031-aa5a22cae019_Extended_MSFT_Method">
    <vt:lpwstr>Automatic</vt:lpwstr>
  </property>
  <property fmtid="{D5CDD505-2E9C-101B-9397-08002B2CF9AE}" pid="11" name="Sensitivity">
    <vt:lpwstr>Restreint</vt:lpwstr>
  </property>
</Properties>
</file>